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Lst>
  <p:sldSz cx="9144000" cy="5143500" type="screen16x9"/>
  <p:notesSz cx="6858000" cy="9144000"/>
  <p:embeddedFontLst>
    <p:embeddedFont>
      <p:font typeface="Libre Franklin" panose="020B0604020202020204" charset="0"/>
      <p:regular r:id="rId153"/>
      <p:bold r:id="rId154"/>
      <p:italic r:id="rId155"/>
      <p:boldItalic r:id="rId156"/>
    </p:embeddedFont>
    <p:embeddedFont>
      <p:font typeface="Noto Sans Symbols" panose="020B0604020202020204" charset="0"/>
      <p:regular r:id="rId157"/>
      <p:bold r:id="rId158"/>
    </p:embeddedFont>
    <p:embeddedFont>
      <p:font typeface="Libre Baskerville" panose="020B0604020202020204" charset="0"/>
      <p:regular r:id="rId159"/>
      <p:bold r:id="rId160"/>
      <p:italic r:id="rId161"/>
    </p:embeddedFont>
    <p:embeddedFont>
      <p:font typeface="Calibri" panose="020F0502020204030204" pitchFamily="34" charset="0"/>
      <p:regular r:id="rId162"/>
      <p:bold r:id="rId163"/>
      <p:italic r:id="rId164"/>
      <p:boldItalic r:id="rId165"/>
    </p:embeddedFont>
    <p:embeddedFont>
      <p:font typeface="Times" panose="02020603050405020304" pitchFamily="18" charset="0"/>
      <p:regular r:id="rId166"/>
      <p:bold r:id="rId167"/>
      <p:italic r:id="rId168"/>
      <p:boldItalic r:id="rId1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2.fntdata"/><Relationship Id="rId159" Type="http://schemas.openxmlformats.org/officeDocument/2006/relationships/font" Target="fonts/font7.fntdata"/><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8.fntdata"/><Relationship Id="rId16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3.fntdata"/><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9.fntdata"/><Relationship Id="rId16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font" Target="fonts/font4.fntdata"/><Relationship Id="rId164" Type="http://schemas.openxmlformats.org/officeDocument/2006/relationships/font" Target="fonts/font12.fntdata"/><Relationship Id="rId169"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134714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52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a15ecc762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g27a15ecc762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3369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f0dfe75f1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f0dfe75f1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5859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2f0dfe75f1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2f0dfe75f1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6949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f0dfe75f1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f0dfe75f1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9446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f0dfe75f16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f0dfe75f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6846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f0dfe75f16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f0dfe75f1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5892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f0dfe75f16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f0dfe75f1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4406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f0dfe75f16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2f0dfe75f1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6221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f0dfe75f1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f0dfe75f1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921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f0dfe75f1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f0dfe75f1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7210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8130ae341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28130ae341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616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7a15ecc762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g27a15ecc762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7480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8130ae341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8130ae341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8723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8130ae341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8130ae341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346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8130ae341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8130ae34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0566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8130ae341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8130ae341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6087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8130ae3418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8130ae34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7475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8130ae341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8130ae341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9409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8130ae3418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8130ae341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8387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8130ae3418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28130ae341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5474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8130ae341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28130ae341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6415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8130ae341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28130ae341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76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7a15ecc762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g27a15ecc762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4363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8130ae3418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8130ae341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03204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8130ae341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8130ae341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02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8130ae3418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8130ae341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1083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8130ae3418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28130ae341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4835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8130ae341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8130ae341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2225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8130ae3418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8130ae3418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9216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28130ae3418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28130ae341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7431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8130ae341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28130ae341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8465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28130ae341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28130ae341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96211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28130ae3418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28130ae341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102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a15ecc76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 name="Google Shape;135;g27a15ecc762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3582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8130ae3418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28130ae34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61991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8130ae3418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8130ae341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82387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28130ae3418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28130ae3418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80659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8130ae3418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28130ae3418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6033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8130ae3418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8130ae341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9974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8130ae3418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8130ae341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92332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8130ae3418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8130ae3418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20245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8130ae3418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28130ae341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6766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8130ae341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8130ae341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2000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8130ae3418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8130ae341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374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7a15ecc762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 name="Google Shape;147;g27a15ecc762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2057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8130ae3418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8130ae3418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69852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8130ae3418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28130ae341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3630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28130ae3418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28130ae341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39485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8130ae3418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8130ae341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7966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8130ae3418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8130ae3418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88945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28130ae3418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28130ae341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6177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8130ae3418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8130ae3418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20041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8130ae3418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28130ae3418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13950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8130ae3418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28130ae3418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6652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28130ae3418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28130ae3418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236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a15ecc762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g27a15ecc762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19033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8130ae341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8130ae341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025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7a15ecc762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7a15ecc762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215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f0dfe75f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f0dfe75f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617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7a15ecc76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7a15ecc76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654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f0dfe75f1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f0dfe75f1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462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15ecc762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a15ecc76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772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a15ecc76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7a15ecc76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33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f0dfe75f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f0dfe75f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9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a15ecc762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7a15ecc762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839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0cb40d95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g2f0cb40d954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992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7a15ecc762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7a15ecc76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786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f0dfe75f1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f0dfe75f1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301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f0cb40d95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 name="Google Shape;221;g2f0cb40d954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84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f0cb40d95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1" name="Google Shape;231;g2f0cb40d954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667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f0cb40d954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 name="Google Shape;240;g2f0cb40d954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17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f0cb40d954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g2f0cb40d954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197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a15ecc76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7a15ecc7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546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f0cb40d954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 name="Google Shape;256;g2f0cb40d954_0_3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034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f0cb40d954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5" name="Google Shape;265;g2f0cb40d954_0_4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606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f0cb40d954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g2f0cb40d954_0_4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814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a15ecc762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7a15ecc762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214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7a15ecc762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7a15ecc762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244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7a15ecc762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7a15ecc762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155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f0cb40d954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 name="Google Shape;297;g2f0cb40d954_0_5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413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f0cb40d954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6" name="Google Shape;306;g2f0cb40d954_0_6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566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f0cb40d954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f0cb40d954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805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f0cb40d954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9" name="Google Shape;319;g2f0cb40d954_0_6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891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7a15ecc7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7a15ecc7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4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f0cb40d954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g2f0cb40d954_0_7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341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f0cb40d954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g2f0cb40d954_0_7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22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f0cb40d954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g2f0cb40d954_0_8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818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f0cb40d954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g2f0cb40d954_0_8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2359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f0cb40d954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2" name="Google Shape;352;g2f0cb40d954_0_8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409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f0cb40d954_0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0" name="Google Shape;360;g2f0cb40d954_0_9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779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f0cb40d954_0_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0" name="Google Shape;370;g2f0cb40d954_0_9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279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f0cb40d954_0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g2f0cb40d954_0_10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3113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f0cb40d954_0_1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4" name="Google Shape;384;g2f0cb40d954_0_10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486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f0cb40d954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g2f0cb40d954_0_10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538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7a15ecc76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7a15ecc76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0601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f0cb40d954_0_1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g2f0cb40d954_0_1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9765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f0cb40d954_0_1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g2f0cb40d954_0_12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5165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f0cb40d954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g2f0cb40d954_0_12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7761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f0cb40d954_0_1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7" name="Google Shape;417;g2f0cb40d954_0_13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43320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f0cb40d954_0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 name="Google Shape;426;g2f0cb40d954_0_13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851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f0cb40d954_0_1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6" name="Google Shape;436;g2f0cb40d954_0_14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49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f0cb40d954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 name="Google Shape;444;g2f0cb40d954_0_14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6458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f0cb40d954_0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g2f0cb40d954_0_14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5104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f0cb40d954_0_1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 name="Google Shape;462;g2f0cb40d954_0_14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7797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f0cb40d954_0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g2f0cb40d954_0_14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45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7a15ecc762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7a15ecc76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292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f0cb40d954_0_1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g2f0cb40d954_0_14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2304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f0cb40d954_0_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6" name="Google Shape;486;g2f0cb40d954_0_14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7421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f0cb40d954_0_1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3" name="Google Shape;493;g2f0cb40d954_0_15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664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7a15ecc762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7a15ecc762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9073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f0cb40d954_0_1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g2f0cb40d954_0_16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6219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f0cb40d954_0_1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5" name="Google Shape;515;g2f0cb40d954_0_16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9040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f0cb40d954_0_1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3" name="Google Shape;523;g2f0cb40d954_0_17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7105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f0cb40d954_0_1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1" name="Google Shape;531;g2f0cb40d954_0_17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1002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f0cb40d954_0_1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9" name="Google Shape;539;g2f0cb40d954_0_17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6302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f0cb40d954_0_1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g2f0cb40d954_0_17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293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7a15ecc76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7a15ecc76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175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f0cb40d954_0_1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7" name="Google Shape;557;g2f0cb40d954_0_18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1022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f0cb40d954_0_1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8" name="Google Shape;568;g2f0cb40d954_0_18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3458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f0cb40d954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g2f0cb40d954_0_18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4896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f0cb40d954_0_1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2" name="Google Shape;582;g2f0cb40d954_0_19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5013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f0cb40d954_0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g2f0cb40d954_0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7706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f0cb40d954_0_1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9" name="Google Shape;599;g2f0cb40d954_0_19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1668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f0cb40d954_0_1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7" name="Google Shape;607;g2f0cb40d954_0_19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225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f0cb40d954_0_1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3" name="Google Shape;613;g2f0cb40d954_0_19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5852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f0cb40d954_0_2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g2f0cb40d954_0_20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7681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f0cb40d954_0_2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8" name="Google Shape;628;g2f0cb40d954_0_20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09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7a15ecc76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g27a15ecc76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6842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f0cb40d954_0_2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g2f0cb40d954_0_20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8438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f0cb40d954_0_2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5" name="Google Shape;645;g2f0cb40d954_0_20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369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f0cb40d954_0_2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4" name="Google Shape;654;g2f0cb40d954_0_20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697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f0cb40d954_0_2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2" name="Google Shape;662;g2f0cb40d954_0_2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8287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f0cb40d954_0_2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1" name="Google Shape;671;g2f0cb40d954_0_2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981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f0cb40d954_0_2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8" name="Google Shape;678;g2f0cb40d954_0_2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7802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f0cb40d954_0_2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g2f0cb40d954_0_21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1766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f0cb40d954_0_2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4" name="Google Shape;694;g2f0cb40d954_0_22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6403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f0cb40d954_0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3" name="Google Shape;703;g2f0cb40d954_0_22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6237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f0cb40d954_0_2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0" name="Google Shape;710;g2f0cb40d954_0_23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390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7a15ecc76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 name="Google Shape;102;g27a15ecc762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3889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f0cb40d954_0_2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9" name="Google Shape;719;g2f0cb40d954_0_24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2699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f0cb40d954_0_2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8" name="Google Shape;728;g2f0cb40d954_0_24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5898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f0cb40d954_0_2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6" name="Google Shape;736;g2f0cb40d954_0_24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8093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f0cb40d954_0_2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4" name="Google Shape;744;g2f0cb40d954_0_24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4682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f0cb40d954_0_2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2" name="Google Shape;752;g2f0cb40d954_0_24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9653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f0cb40d954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0" name="Google Shape;760;g2f0cb40d954_0_24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4291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f0cb40d954_0_2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g2f0cb40d954_0_25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711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f0cb40d954_0_2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4" name="Google Shape;774;g2f0cb40d954_0_25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1526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f0cb40d954_0_2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1" name="Google Shape;781;g2f0cb40d954_0_25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9178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f0cb40d954_0_2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0" name="Google Shape;790;g2f0cb40d954_0_25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46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rgbClr val="FF00FF"/>
                </a:solidFill>
              </a:rPr>
              <a:t>Module 2</a:t>
            </a:r>
            <a:endParaRPr>
              <a:solidFill>
                <a:srgbClr val="FF00FF"/>
              </a:solidFill>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b="1">
                <a:solidFill>
                  <a:srgbClr val="0000FF"/>
                </a:solidFill>
              </a:rPr>
              <a:t>Symmetric and Asymmetric key Cryptography and key management</a:t>
            </a:r>
            <a:endParaRPr b="1">
              <a:solidFill>
                <a:srgbClr val="0000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10</a:t>
            </a:fld>
            <a:endParaRPr/>
          </a:p>
        </p:txBody>
      </p:sp>
      <p:sp>
        <p:nvSpPr>
          <p:cNvPr id="115" name="Google Shape;115;p22"/>
          <p:cNvSpPr txBox="1"/>
          <p:nvPr/>
        </p:nvSpPr>
        <p:spPr>
          <a:xfrm>
            <a:off x="872200" y="701850"/>
            <a:ext cx="7367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000" b="1" i="1" u="none">
                <a:solidFill>
                  <a:schemeClr val="dk1"/>
                </a:solidFill>
                <a:latin typeface="Times New Roman"/>
                <a:ea typeface="Times New Roman"/>
                <a:cs typeface="Times New Roman"/>
                <a:sym typeface="Times New Roman"/>
              </a:rPr>
              <a:t>A transposition block cipher modeled as a permutation</a:t>
            </a:r>
            <a:endParaRPr/>
          </a:p>
        </p:txBody>
      </p:sp>
      <p:pic>
        <p:nvPicPr>
          <p:cNvPr id="116" name="Google Shape;116;p22"/>
          <p:cNvPicPr preferRelativeResize="0"/>
          <p:nvPr/>
        </p:nvPicPr>
        <p:blipFill rotWithShape="1">
          <a:blip r:embed="rId3">
            <a:alphaModFix/>
          </a:blip>
          <a:srcRect/>
          <a:stretch/>
        </p:blipFill>
        <p:spPr>
          <a:xfrm>
            <a:off x="557212" y="1333500"/>
            <a:ext cx="5868590" cy="30670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12"/>
          <p:cNvSpPr txBox="1">
            <a:spLocks noGrp="1"/>
          </p:cNvSpPr>
          <p:nvPr>
            <p:ph type="title"/>
          </p:nvPr>
        </p:nvSpPr>
        <p:spPr>
          <a:xfrm>
            <a:off x="311700" y="96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Advanced Encryption Standard (AES)</a:t>
            </a:r>
            <a:endParaRPr b="1"/>
          </a:p>
          <a:p>
            <a:pPr marL="0" lvl="0" indent="0" algn="l" rtl="0">
              <a:spcBef>
                <a:spcPts val="0"/>
              </a:spcBef>
              <a:spcAft>
                <a:spcPts val="0"/>
              </a:spcAft>
              <a:buNone/>
            </a:pPr>
            <a:endParaRPr b="1"/>
          </a:p>
        </p:txBody>
      </p:sp>
      <p:sp>
        <p:nvSpPr>
          <p:cNvPr id="802" name="Google Shape;802;p112"/>
          <p:cNvSpPr txBox="1">
            <a:spLocks noGrp="1"/>
          </p:cNvSpPr>
          <p:nvPr>
            <p:ph type="body" idx="1"/>
          </p:nvPr>
        </p:nvSpPr>
        <p:spPr>
          <a:xfrm>
            <a:off x="311700" y="892675"/>
            <a:ext cx="8520600" cy="3676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The Advanced Encryption Standard (AES) is a symmetric-key block cipher published by the National Institute of Standards and Technology (NIST) in December 2001.</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NIST specifications required a block size of 128 bits and three different key sizes of 128, 192, and 256 bits. The specifications also required that AES be an open algorithm, available to the public worldwide.</a:t>
            </a:r>
            <a:endParaRPr>
              <a:solidFill>
                <a:schemeClr val="dk1"/>
              </a:solidFill>
            </a:endParaRPr>
          </a:p>
          <a:p>
            <a:pPr marL="0" lvl="0" indent="0" algn="l" rtl="0">
              <a:spcBef>
                <a:spcPts val="120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13"/>
          <p:cNvSpPr txBox="1">
            <a:spLocks noGrp="1"/>
          </p:cNvSpPr>
          <p:nvPr>
            <p:ph type="body" idx="1"/>
          </p:nvPr>
        </p:nvSpPr>
        <p:spPr>
          <a:xfrm>
            <a:off x="311700" y="280550"/>
            <a:ext cx="8520600" cy="4288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2200" b="1">
                <a:solidFill>
                  <a:schemeClr val="dk1"/>
                </a:solidFill>
                <a:latin typeface="Times New Roman"/>
                <a:ea typeface="Times New Roman"/>
                <a:cs typeface="Times New Roman"/>
                <a:sym typeface="Times New Roman"/>
              </a:rPr>
              <a:t>Criteria</a:t>
            </a:r>
            <a:endParaRPr sz="22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criteria defined by NIST for selecting AES fall into three areas: security, cost, and</a:t>
            </a:r>
            <a:endParaRPr>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implementation. At the end, Rijndael was judged the best at meeting the combination of</a:t>
            </a:r>
            <a:endParaRPr>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these criteria.</a:t>
            </a:r>
            <a:endParaRPr>
              <a:solidFill>
                <a:schemeClr val="dk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1"/>
              </a:buClr>
              <a:buSzPts val="1800"/>
              <a:buFont typeface="Times New Roman"/>
              <a:buChar char="●"/>
            </a:pPr>
            <a:r>
              <a:rPr lang="en" b="1">
                <a:solidFill>
                  <a:schemeClr val="dk1"/>
                </a:solidFill>
                <a:latin typeface="Times New Roman"/>
                <a:ea typeface="Times New Roman"/>
                <a:cs typeface="Times New Roman"/>
                <a:sym typeface="Times New Roman"/>
              </a:rPr>
              <a:t>Security</a:t>
            </a:r>
            <a:endParaRPr b="1">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The main emphasis was on security. Because NIST explicitly demanded a 128-bit key, this criterion focused on resistance to cryptanalysis attacks other than brute-force attack.</a:t>
            </a:r>
            <a:endParaRPr>
              <a:solidFill>
                <a:schemeClr val="dk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1"/>
              </a:buClr>
              <a:buSzPts val="1800"/>
              <a:buFont typeface="Times New Roman"/>
              <a:buChar char="●"/>
            </a:pPr>
            <a:r>
              <a:rPr lang="en" b="1">
                <a:solidFill>
                  <a:schemeClr val="dk1"/>
                </a:solidFill>
                <a:latin typeface="Times New Roman"/>
                <a:ea typeface="Times New Roman"/>
                <a:cs typeface="Times New Roman"/>
                <a:sym typeface="Times New Roman"/>
              </a:rPr>
              <a:t>Cost</a:t>
            </a:r>
            <a:endParaRPr b="1">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The second criterion was cost, which covers the computational efficiency and storage</a:t>
            </a:r>
            <a:endParaRPr>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requirement for different implementations such as hardware, software, or smart cards.</a:t>
            </a:r>
            <a:endParaRPr>
              <a:solidFill>
                <a:schemeClr val="dk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1"/>
              </a:buClr>
              <a:buSzPts val="1800"/>
              <a:buFont typeface="Times New Roman"/>
              <a:buChar char="●"/>
            </a:pPr>
            <a:r>
              <a:rPr lang="en" b="1">
                <a:solidFill>
                  <a:schemeClr val="dk1"/>
                </a:solidFill>
                <a:latin typeface="Times New Roman"/>
                <a:ea typeface="Times New Roman"/>
                <a:cs typeface="Times New Roman"/>
                <a:sym typeface="Times New Roman"/>
              </a:rPr>
              <a:t>Implementation</a:t>
            </a:r>
            <a:endParaRPr b="1">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This criterion included the requirement that the algorithm must have flexibility (be</a:t>
            </a:r>
            <a:endParaRPr>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implementable on any platform) and simplicity.</a:t>
            </a:r>
            <a:endParaRPr>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14"/>
          <p:cNvSpPr txBox="1">
            <a:spLocks noGrp="1"/>
          </p:cNvSpPr>
          <p:nvPr>
            <p:ph type="body" idx="1"/>
          </p:nvPr>
        </p:nvSpPr>
        <p:spPr>
          <a:xfrm>
            <a:off x="311700" y="314550"/>
            <a:ext cx="8520600" cy="4254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2700">
                <a:solidFill>
                  <a:schemeClr val="dk1"/>
                </a:solidFill>
                <a:latin typeface="Times New Roman"/>
                <a:ea typeface="Times New Roman"/>
                <a:cs typeface="Times New Roman"/>
                <a:sym typeface="Times New Roman"/>
              </a:rPr>
              <a:t>Rounds</a:t>
            </a:r>
            <a:endParaRPr sz="2700">
              <a:solidFill>
                <a:schemeClr val="dk1"/>
              </a:solidFill>
              <a:latin typeface="Times New Roman"/>
              <a:ea typeface="Times New Roman"/>
              <a:cs typeface="Times New Roman"/>
              <a:sym typeface="Times New Roman"/>
            </a:endParaRPr>
          </a:p>
          <a:p>
            <a:pPr marL="457200" lvl="0" indent="-361950" algn="l" rtl="0">
              <a:lnSpc>
                <a:spcPct val="100000"/>
              </a:lnSpc>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AES is a non-Feistel cipher that encrypts and decrypts a data block of 128 bits. It uses 10, 12, or 14 rounds. </a:t>
            </a:r>
            <a:endParaRPr sz="2100">
              <a:solidFill>
                <a:schemeClr val="dk1"/>
              </a:solidFill>
              <a:latin typeface="Times New Roman"/>
              <a:ea typeface="Times New Roman"/>
              <a:cs typeface="Times New Roman"/>
              <a:sym typeface="Times New Roman"/>
            </a:endParaRPr>
          </a:p>
          <a:p>
            <a:pPr marL="457200" lvl="0" indent="-361950" algn="l" rtl="0">
              <a:lnSpc>
                <a:spcPct val="100000"/>
              </a:lnSpc>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The key size, which can be 128, 192, or 256 bits, depends on the number of rounds.</a:t>
            </a:r>
            <a:endParaRPr sz="2100">
              <a:solidFill>
                <a:schemeClr val="dk1"/>
              </a:solidFill>
              <a:latin typeface="Times New Roman"/>
              <a:ea typeface="Times New Roman"/>
              <a:cs typeface="Times New Roman"/>
              <a:sym typeface="Times New Roman"/>
            </a:endParaRPr>
          </a:p>
          <a:p>
            <a:pPr marL="457200" lvl="0" indent="-361950" algn="l" rtl="0">
              <a:lnSpc>
                <a:spcPct val="100000"/>
              </a:lnSpc>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Figure shows the general design for the encryption algorithm (called cipher); the decryption algorithm (called inverse cipher) is similar, but the round keys are applied in the reverse order.</a:t>
            </a:r>
            <a:endParaRPr sz="21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pic>
        <p:nvPicPr>
          <p:cNvPr id="813" name="Google Shape;813;p114"/>
          <p:cNvPicPr preferRelativeResize="0"/>
          <p:nvPr/>
        </p:nvPicPr>
        <p:blipFill>
          <a:blip r:embed="rId3">
            <a:alphaModFix/>
          </a:blip>
          <a:stretch>
            <a:fillRect/>
          </a:stretch>
        </p:blipFill>
        <p:spPr>
          <a:xfrm>
            <a:off x="619200" y="3407925"/>
            <a:ext cx="7684224" cy="1160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818" name="Google Shape;818;p115"/>
          <p:cNvPicPr preferRelativeResize="0"/>
          <p:nvPr/>
        </p:nvPicPr>
        <p:blipFill>
          <a:blip r:embed="rId3">
            <a:alphaModFix/>
          </a:blip>
          <a:stretch>
            <a:fillRect/>
          </a:stretch>
        </p:blipFill>
        <p:spPr>
          <a:xfrm>
            <a:off x="1003200" y="266200"/>
            <a:ext cx="7081875" cy="4621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16"/>
          <p:cNvSpPr txBox="1">
            <a:spLocks noGrp="1"/>
          </p:cNvSpPr>
          <p:nvPr>
            <p:ph type="body" idx="1"/>
          </p:nvPr>
        </p:nvSpPr>
        <p:spPr>
          <a:xfrm>
            <a:off x="311700" y="450600"/>
            <a:ext cx="8520600" cy="4488900"/>
          </a:xfrm>
          <a:prstGeom prst="rect">
            <a:avLst/>
          </a:prstGeom>
        </p:spPr>
        <p:txBody>
          <a:bodyPr spcFirstLastPara="1" wrap="square" lIns="91425" tIns="91425" rIns="91425" bIns="91425" anchor="t" anchorCtr="0">
            <a:noAutofit/>
          </a:bodyPr>
          <a:lstStyle/>
          <a:p>
            <a:pPr marL="457200" lvl="0" indent="-368300" algn="just" rtl="0">
              <a:lnSpc>
                <a:spcPct val="10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In the above figure Nr defines the number of rounds. </a:t>
            </a:r>
            <a:endParaRPr sz="2200">
              <a:solidFill>
                <a:schemeClr val="dk1"/>
              </a:solidFill>
              <a:latin typeface="Times New Roman"/>
              <a:ea typeface="Times New Roman"/>
              <a:cs typeface="Times New Roman"/>
              <a:sym typeface="Times New Roman"/>
            </a:endParaRPr>
          </a:p>
          <a:p>
            <a:pPr marL="457200" lvl="0" indent="-368300" algn="just" rtl="0">
              <a:lnSpc>
                <a:spcPct val="10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The figure also shows the relationship between the number of rounds and the key size, which means that we can have three different AES versions; they are referred as AES-128, AES-192, and AES-256. </a:t>
            </a:r>
            <a:endParaRPr sz="2200">
              <a:solidFill>
                <a:schemeClr val="dk1"/>
              </a:solidFill>
              <a:latin typeface="Times New Roman"/>
              <a:ea typeface="Times New Roman"/>
              <a:cs typeface="Times New Roman"/>
              <a:sym typeface="Times New Roman"/>
            </a:endParaRPr>
          </a:p>
          <a:p>
            <a:pPr marL="457200" lvl="0" indent="-368300" algn="just" rtl="0">
              <a:lnSpc>
                <a:spcPct val="10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However, the round keys, which are created by the key-expansion algorithm are always 128 bits, the same size as the plaintext or ciphertext block. </a:t>
            </a:r>
            <a:endParaRPr sz="2200">
              <a:solidFill>
                <a:schemeClr val="dk1"/>
              </a:solidFill>
              <a:latin typeface="Times New Roman"/>
              <a:ea typeface="Times New Roman"/>
              <a:cs typeface="Times New Roman"/>
              <a:sym typeface="Times New Roman"/>
            </a:endParaRPr>
          </a:p>
          <a:p>
            <a:pPr marL="457200" lvl="0" indent="-368300" algn="just" rtl="0">
              <a:lnSpc>
                <a:spcPct val="105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The number of round keys generated by the key-expansion algorithm is always one more than the number of rounds. </a:t>
            </a:r>
            <a:endParaRPr sz="2200">
              <a:solidFill>
                <a:schemeClr val="dk1"/>
              </a:solidFill>
              <a:latin typeface="Times New Roman"/>
              <a:ea typeface="Times New Roman"/>
              <a:cs typeface="Times New Roman"/>
              <a:sym typeface="Times New Roman"/>
            </a:endParaRPr>
          </a:p>
          <a:p>
            <a:pPr marL="457200" lvl="0" indent="0" algn="just" rtl="0">
              <a:lnSpc>
                <a:spcPct val="105000"/>
              </a:lnSpc>
              <a:spcBef>
                <a:spcPts val="0"/>
              </a:spcBef>
              <a:spcAft>
                <a:spcPts val="0"/>
              </a:spcAft>
              <a:buNone/>
            </a:pPr>
            <a:r>
              <a:rPr lang="en" sz="2200">
                <a:solidFill>
                  <a:schemeClr val="dk1"/>
                </a:solidFill>
                <a:latin typeface="Times New Roman"/>
                <a:ea typeface="Times New Roman"/>
                <a:cs typeface="Times New Roman"/>
                <a:sym typeface="Times New Roman"/>
              </a:rPr>
              <a:t>In other words, we have</a:t>
            </a:r>
            <a:endParaRPr sz="2200">
              <a:solidFill>
                <a:schemeClr val="dk1"/>
              </a:solidFill>
              <a:latin typeface="Times New Roman"/>
              <a:ea typeface="Times New Roman"/>
              <a:cs typeface="Times New Roman"/>
              <a:sym typeface="Times New Roman"/>
            </a:endParaRPr>
          </a:p>
          <a:p>
            <a:pPr marL="457200" lvl="0" indent="0" algn="just" rtl="0">
              <a:lnSpc>
                <a:spcPct val="105000"/>
              </a:lnSpc>
              <a:spcBef>
                <a:spcPts val="0"/>
              </a:spcBef>
              <a:spcAft>
                <a:spcPts val="0"/>
              </a:spcAft>
              <a:buNone/>
            </a:pPr>
            <a:r>
              <a:rPr lang="en" sz="2200">
                <a:solidFill>
                  <a:schemeClr val="dk1"/>
                </a:solidFill>
                <a:latin typeface="Times New Roman"/>
                <a:ea typeface="Times New Roman"/>
                <a:cs typeface="Times New Roman"/>
                <a:sym typeface="Times New Roman"/>
              </a:rPr>
              <a:t>Number of round keys = Nr + 1</a:t>
            </a:r>
            <a:endParaRPr sz="2200">
              <a:solidFill>
                <a:schemeClr val="dk1"/>
              </a:solidFill>
              <a:latin typeface="Times New Roman"/>
              <a:ea typeface="Times New Roman"/>
              <a:cs typeface="Times New Roman"/>
              <a:sym typeface="Times New Roman"/>
            </a:endParaRPr>
          </a:p>
          <a:p>
            <a:pPr marL="457200" lvl="0" indent="0" algn="just" rtl="0">
              <a:lnSpc>
                <a:spcPct val="105000"/>
              </a:lnSpc>
              <a:spcBef>
                <a:spcPts val="0"/>
              </a:spcBef>
              <a:spcAft>
                <a:spcPts val="0"/>
              </a:spcAft>
              <a:buNone/>
            </a:pPr>
            <a:r>
              <a:rPr lang="en" sz="2200">
                <a:solidFill>
                  <a:schemeClr val="dk1"/>
                </a:solidFill>
                <a:latin typeface="Times New Roman"/>
                <a:ea typeface="Times New Roman"/>
                <a:cs typeface="Times New Roman"/>
                <a:sym typeface="Times New Roman"/>
              </a:rPr>
              <a:t>We refer to the round keys as K0, K1, K2, ..., KNr</a:t>
            </a:r>
            <a:endParaRPr sz="2200">
              <a:solidFill>
                <a:schemeClr val="dk1"/>
              </a:solidFill>
              <a:latin typeface="Times New Roman"/>
              <a:ea typeface="Times New Roman"/>
              <a:cs typeface="Times New Roman"/>
              <a:sym typeface="Times New Roman"/>
            </a:endParaRPr>
          </a:p>
          <a:p>
            <a:pPr marL="0" lvl="0" indent="0" algn="just" rtl="0">
              <a:lnSpc>
                <a:spcPct val="105000"/>
              </a:lnSpc>
              <a:spcBef>
                <a:spcPts val="0"/>
              </a:spcBef>
              <a:spcAft>
                <a:spcPts val="0"/>
              </a:spcAft>
              <a:buClr>
                <a:schemeClr val="dk1"/>
              </a:buClr>
              <a:buSzPts val="1100"/>
              <a:buFont typeface="Arial"/>
              <a:buNone/>
            </a:pPr>
            <a:endParaRPr sz="2200">
              <a:solidFill>
                <a:schemeClr val="dk1"/>
              </a:solidFill>
              <a:latin typeface="Times New Roman"/>
              <a:ea typeface="Times New Roman"/>
              <a:cs typeface="Times New Roman"/>
              <a:sym typeface="Times New Roman"/>
            </a:endParaRPr>
          </a:p>
          <a:p>
            <a:pPr marL="0" lvl="0" indent="0" algn="just" rtl="0">
              <a:lnSpc>
                <a:spcPct val="105000"/>
              </a:lnSpc>
              <a:spcBef>
                <a:spcPts val="0"/>
              </a:spcBef>
              <a:spcAft>
                <a:spcPts val="0"/>
              </a:spcAft>
              <a:buNone/>
            </a:pPr>
            <a:endParaRPr sz="22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17"/>
          <p:cNvSpPr txBox="1">
            <a:spLocks noGrp="1"/>
          </p:cNvSpPr>
          <p:nvPr>
            <p:ph type="body" idx="1"/>
          </p:nvPr>
        </p:nvSpPr>
        <p:spPr>
          <a:xfrm>
            <a:off x="311700" y="557625"/>
            <a:ext cx="8520600" cy="401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900" b="1">
                <a:latin typeface="Times New Roman"/>
                <a:ea typeface="Times New Roman"/>
                <a:cs typeface="Times New Roman"/>
                <a:sym typeface="Times New Roman"/>
              </a:rPr>
              <a:t>Data Units</a:t>
            </a:r>
            <a:endParaRPr sz="2900" b="1">
              <a:latin typeface="Times New Roman"/>
              <a:ea typeface="Times New Roman"/>
              <a:cs typeface="Times New Roman"/>
              <a:sym typeface="Times New Roman"/>
            </a:endParaRPr>
          </a:p>
          <a:p>
            <a:pPr marL="457200" lvl="0" indent="-381000" algn="l" rtl="0">
              <a:spcBef>
                <a:spcPts val="120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AES uses five units of measurement to refer to data: bits, bytes, words, blocks, and state. </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The bit is the smallest and atomic unit; other units can be expressed in terms of smaller ones.</a:t>
            </a:r>
            <a:endParaRPr sz="24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118"/>
          <p:cNvPicPr preferRelativeResize="0"/>
          <p:nvPr/>
        </p:nvPicPr>
        <p:blipFill>
          <a:blip r:embed="rId3">
            <a:alphaModFix/>
          </a:blip>
          <a:stretch>
            <a:fillRect/>
          </a:stretch>
        </p:blipFill>
        <p:spPr>
          <a:xfrm>
            <a:off x="1037200" y="280275"/>
            <a:ext cx="6733300" cy="4823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9"/>
          <p:cNvSpPr txBox="1">
            <a:spLocks noGrp="1"/>
          </p:cNvSpPr>
          <p:nvPr>
            <p:ph type="body" idx="1"/>
          </p:nvPr>
        </p:nvSpPr>
        <p:spPr>
          <a:xfrm>
            <a:off x="311700" y="153025"/>
            <a:ext cx="8520600" cy="47118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Clr>
                <a:schemeClr val="dk1"/>
              </a:buClr>
              <a:buSzPct val="36579"/>
              <a:buFont typeface="Arial"/>
              <a:buNone/>
            </a:pPr>
            <a:r>
              <a:rPr lang="en" sz="3007" b="1">
                <a:solidFill>
                  <a:schemeClr val="dk1"/>
                </a:solidFill>
                <a:latin typeface="Times New Roman"/>
                <a:ea typeface="Times New Roman"/>
                <a:cs typeface="Times New Roman"/>
                <a:sym typeface="Times New Roman"/>
              </a:rPr>
              <a:t>Bit</a:t>
            </a:r>
            <a:endParaRPr sz="3007" b="1">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ct val="36579"/>
              <a:buFont typeface="Arial"/>
              <a:buNone/>
            </a:pPr>
            <a:r>
              <a:rPr lang="en" sz="3007">
                <a:solidFill>
                  <a:schemeClr val="dk1"/>
                </a:solidFill>
                <a:latin typeface="Times New Roman"/>
                <a:ea typeface="Times New Roman"/>
                <a:cs typeface="Times New Roman"/>
                <a:sym typeface="Times New Roman"/>
              </a:rPr>
              <a:t>In AES, a bit is a binary digit with a value of 0 or 1. We use a lowercase letter to refer to a bit. Byte A byte is a group of eight bits that can be treated as a single entity, a row matrix (1 × 8) of eight bits, or a column matrix (8 × 1) of eight bits. When treated as a row matrix, the bits are inserted to the matrix from left to right; when treated as a column matrix, the bits are inserted into the matrix from top to bottom. We use a lowercase bold letter to refer to a byte.</a:t>
            </a:r>
            <a:endParaRPr sz="3007">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ct val="36579"/>
              <a:buFont typeface="Arial"/>
              <a:buNone/>
            </a:pPr>
            <a:r>
              <a:rPr lang="en" sz="3007" b="1">
                <a:solidFill>
                  <a:schemeClr val="dk1"/>
                </a:solidFill>
                <a:latin typeface="Times New Roman"/>
                <a:ea typeface="Times New Roman"/>
                <a:cs typeface="Times New Roman"/>
                <a:sym typeface="Times New Roman"/>
              </a:rPr>
              <a:t>Word</a:t>
            </a:r>
            <a:endParaRPr sz="3007" b="1">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 sz="3007">
                <a:solidFill>
                  <a:schemeClr val="dk1"/>
                </a:solidFill>
                <a:latin typeface="Times New Roman"/>
                <a:ea typeface="Times New Roman"/>
                <a:cs typeface="Times New Roman"/>
                <a:sym typeface="Times New Roman"/>
              </a:rPr>
              <a:t>A word is a group of 32 bits that can be treated as a single entity, a row matrix of four bytes, or a column matrix of four bytes. When it is treated as a row matrix, the bytes are inserted into the matrix from left to right; when it is considered as a column matrix, the bytes are inserted into the matrix from top to bottom. We use the lowercase bold letter w to show a word.</a:t>
            </a:r>
            <a:endParaRPr sz="3007">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ct val="61111"/>
              <a:buFont typeface="Arial"/>
              <a:buNone/>
            </a:pPr>
            <a:endParaRPr/>
          </a:p>
          <a:p>
            <a:pPr marL="0" lvl="0" indent="0" algn="l" rtl="0">
              <a:spcBef>
                <a:spcPts val="120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20"/>
          <p:cNvSpPr txBox="1">
            <a:spLocks noGrp="1"/>
          </p:cNvSpPr>
          <p:nvPr>
            <p:ph type="body" idx="1"/>
          </p:nvPr>
        </p:nvSpPr>
        <p:spPr>
          <a:xfrm>
            <a:off x="311700" y="288425"/>
            <a:ext cx="8520600" cy="4855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ct val="50000"/>
              <a:buFont typeface="Arial"/>
              <a:buNone/>
            </a:pPr>
            <a:r>
              <a:rPr lang="en" sz="2200" b="1">
                <a:latin typeface="Times New Roman"/>
                <a:ea typeface="Times New Roman"/>
                <a:cs typeface="Times New Roman"/>
                <a:sym typeface="Times New Roman"/>
              </a:rPr>
              <a:t>Block</a:t>
            </a:r>
            <a:endParaRPr sz="2200" b="1">
              <a:latin typeface="Times New Roman"/>
              <a:ea typeface="Times New Roman"/>
              <a:cs typeface="Times New Roman"/>
              <a:sym typeface="Times New Roman"/>
            </a:endParaRPr>
          </a:p>
          <a:p>
            <a:pPr marL="0" lvl="0" indent="0" algn="l" rtl="0">
              <a:spcBef>
                <a:spcPts val="1200"/>
              </a:spcBef>
              <a:spcAft>
                <a:spcPts val="0"/>
              </a:spcAft>
              <a:buClr>
                <a:schemeClr val="dk1"/>
              </a:buClr>
              <a:buSzPct val="50000"/>
              <a:buFont typeface="Arial"/>
              <a:buNone/>
            </a:pPr>
            <a:r>
              <a:rPr lang="en" sz="2200">
                <a:solidFill>
                  <a:schemeClr val="dk1"/>
                </a:solidFill>
                <a:latin typeface="Times New Roman"/>
                <a:ea typeface="Times New Roman"/>
                <a:cs typeface="Times New Roman"/>
                <a:sym typeface="Times New Roman"/>
              </a:rPr>
              <a:t>AES encrypts and decrypts data blocks. A block in AES is a group of 128 bits. However, a block can be represented as a row matrix of 16 bytes.</a:t>
            </a:r>
            <a:endParaRPr sz="2200">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ct val="48406"/>
              <a:buFont typeface="Arial"/>
              <a:buNone/>
            </a:pPr>
            <a:r>
              <a:rPr lang="en" sz="2272" b="1">
                <a:solidFill>
                  <a:schemeClr val="dk1"/>
                </a:solidFill>
                <a:latin typeface="Times New Roman"/>
                <a:ea typeface="Times New Roman"/>
                <a:cs typeface="Times New Roman"/>
                <a:sym typeface="Times New Roman"/>
              </a:rPr>
              <a:t>State</a:t>
            </a:r>
            <a:endParaRPr sz="2272" b="1">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ct val="48406"/>
              <a:buFont typeface="Arial"/>
              <a:buNone/>
            </a:pPr>
            <a:r>
              <a:rPr lang="en" sz="2272">
                <a:solidFill>
                  <a:schemeClr val="dk1"/>
                </a:solidFill>
                <a:latin typeface="Times New Roman"/>
                <a:ea typeface="Times New Roman"/>
                <a:cs typeface="Times New Roman"/>
                <a:sym typeface="Times New Roman"/>
              </a:rPr>
              <a:t>AES uses several rounds in which each round is made of several stages. Data block is transformed from one stage to another. At the beginning and end of the cipher, AES uses the term data block; before and after each stage, the data block is referred to as a state. We use an uppercase bold letter to refer to a state. Although the states in different stages are normally called S, we occasionally use the letter T to refer to a temporary state. States, like blocks, are made of 16 bytes, but normally are treated as matrices of 4 × 4 bytes. In this case, each element of a state is referred to as sr,c, where r (0 to 3) defines the row and the c (0 to 3) defines the column. Occasionally,</a:t>
            </a:r>
            <a:endParaRPr sz="2272">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ct val="48406"/>
              <a:buFont typeface="Arial"/>
              <a:buNone/>
            </a:pPr>
            <a:r>
              <a:rPr lang="en" sz="2272">
                <a:solidFill>
                  <a:schemeClr val="dk1"/>
                </a:solidFill>
                <a:latin typeface="Times New Roman"/>
                <a:ea typeface="Times New Roman"/>
                <a:cs typeface="Times New Roman"/>
                <a:sym typeface="Times New Roman"/>
              </a:rPr>
              <a:t>a state is treated as a row matrix (1 × 4) of words.</a:t>
            </a:r>
            <a:endParaRPr sz="2272">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848" name="Google Shape;848;p121"/>
          <p:cNvPicPr preferRelativeResize="0"/>
          <p:nvPr/>
        </p:nvPicPr>
        <p:blipFill>
          <a:blip r:embed="rId3">
            <a:alphaModFix/>
          </a:blip>
          <a:stretch>
            <a:fillRect/>
          </a:stretch>
        </p:blipFill>
        <p:spPr>
          <a:xfrm>
            <a:off x="807575" y="453399"/>
            <a:ext cx="7856150" cy="4420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11</a:t>
            </a:fld>
            <a:endParaRPr/>
          </a:p>
        </p:txBody>
      </p:sp>
      <p:sp>
        <p:nvSpPr>
          <p:cNvPr id="122" name="Google Shape;122;p23"/>
          <p:cNvSpPr txBox="1"/>
          <p:nvPr/>
        </p:nvSpPr>
        <p:spPr>
          <a:xfrm>
            <a:off x="228600" y="218225"/>
            <a:ext cx="8686800" cy="2247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Full-Size Key Substitution Block Ciphers</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 full-size key substitution cipher does not transpose bits; it substitutes bits. We can model the substitution cipher as a permutation if we can decode the input and encode the output. </a:t>
            </a:r>
            <a:endParaRPr/>
          </a:p>
        </p:txBody>
      </p:sp>
      <p:sp>
        <p:nvSpPr>
          <p:cNvPr id="123" name="Google Shape;123;p23"/>
          <p:cNvSpPr txBox="1"/>
          <p:nvPr/>
        </p:nvSpPr>
        <p:spPr>
          <a:xfrm>
            <a:off x="279625" y="2651425"/>
            <a:ext cx="8229600" cy="8310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Show the model and the set of permutation tables for a 3-bit block substitution cipher.</a:t>
            </a:r>
            <a:endParaRPr/>
          </a:p>
        </p:txBody>
      </p:sp>
      <p:sp>
        <p:nvSpPr>
          <p:cNvPr id="124" name="Google Shape;124;p23"/>
          <p:cNvSpPr txBox="1"/>
          <p:nvPr/>
        </p:nvSpPr>
        <p:spPr>
          <a:xfrm>
            <a:off x="381000" y="4114800"/>
            <a:ext cx="8229600" cy="8310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Figure </a:t>
            </a:r>
            <a:r>
              <a:rPr lang="en" sz="2400" b="1">
                <a:solidFill>
                  <a:schemeClr val="dk1"/>
                </a:solidFill>
                <a:latin typeface="Times New Roman"/>
                <a:ea typeface="Times New Roman"/>
                <a:cs typeface="Times New Roman"/>
                <a:sym typeface="Times New Roman"/>
              </a:rPr>
              <a:t>below</a:t>
            </a:r>
            <a:r>
              <a:rPr lang="en" sz="2400" b="1" i="0" u="none">
                <a:solidFill>
                  <a:schemeClr val="dk1"/>
                </a:solidFill>
                <a:latin typeface="Times New Roman"/>
                <a:ea typeface="Times New Roman"/>
                <a:cs typeface="Times New Roman"/>
                <a:sym typeface="Times New Roman"/>
              </a:rPr>
              <a:t> shows the model and the set of permutation tables. The key is also much longer, </a:t>
            </a:r>
            <a:r>
              <a:rPr lang="en" sz="2400" b="1">
                <a:solidFill>
                  <a:schemeClr val="hlink"/>
                </a:solidFill>
                <a:latin typeface="Noto Sans Symbols"/>
                <a:ea typeface="Noto Sans Symbols"/>
                <a:cs typeface="Noto Sans Symbols"/>
                <a:sym typeface="Noto Sans Symbols"/>
              </a:rPr>
              <a:t>[</a:t>
            </a:r>
            <a:r>
              <a:rPr lang="en" sz="2400" b="1" i="0" u="none">
                <a:solidFill>
                  <a:schemeClr val="hlink"/>
                </a:solidFill>
                <a:latin typeface="Times New Roman"/>
                <a:ea typeface="Times New Roman"/>
                <a:cs typeface="Times New Roman"/>
                <a:sym typeface="Times New Roman"/>
              </a:rPr>
              <a:t>log</a:t>
            </a:r>
            <a:r>
              <a:rPr lang="en" sz="2400" b="1" i="0" u="none" baseline="-25000">
                <a:solidFill>
                  <a:schemeClr val="hlink"/>
                </a:solidFill>
                <a:latin typeface="Times New Roman"/>
                <a:ea typeface="Times New Roman"/>
                <a:cs typeface="Times New Roman"/>
                <a:sym typeface="Times New Roman"/>
              </a:rPr>
              <a:t>2</a:t>
            </a:r>
            <a:r>
              <a:rPr lang="en" sz="2400" b="1" i="0" u="none">
                <a:solidFill>
                  <a:schemeClr val="hlink"/>
                </a:solidFill>
                <a:latin typeface="Times New Roman"/>
                <a:ea typeface="Times New Roman"/>
                <a:cs typeface="Times New Roman"/>
                <a:sym typeface="Times New Roman"/>
              </a:rPr>
              <a:t>40,320</a:t>
            </a:r>
            <a:r>
              <a:rPr lang="en" sz="2400" b="1">
                <a:solidFill>
                  <a:schemeClr val="hlink"/>
                </a:solidFill>
                <a:latin typeface="Noto Sans Symbols"/>
                <a:ea typeface="Noto Sans Symbols"/>
                <a:cs typeface="Noto Sans Symbols"/>
                <a:sym typeface="Noto Sans Symbols"/>
              </a:rPr>
              <a:t>]</a:t>
            </a:r>
            <a:r>
              <a:rPr lang="en" sz="2400" b="1" i="0" u="none">
                <a:solidFill>
                  <a:schemeClr val="hlink"/>
                </a:solidFill>
                <a:latin typeface="Noto Sans Symbols"/>
                <a:ea typeface="Noto Sans Symbols"/>
                <a:cs typeface="Noto Sans Symbols"/>
                <a:sym typeface="Noto Sans Symbols"/>
              </a:rPr>
              <a:t> </a:t>
            </a:r>
            <a:r>
              <a:rPr lang="en" sz="2400" b="1" i="0" u="none">
                <a:solidFill>
                  <a:schemeClr val="hlink"/>
                </a:solidFill>
                <a:latin typeface="Times New Roman"/>
                <a:ea typeface="Times New Roman"/>
                <a:cs typeface="Times New Roman"/>
                <a:sym typeface="Times New Roman"/>
              </a:rPr>
              <a:t>= 16</a:t>
            </a:r>
            <a:r>
              <a:rPr lang="en" sz="2400" b="1" i="0" u="none">
                <a:solidFill>
                  <a:schemeClr val="dk1"/>
                </a:solidFill>
                <a:latin typeface="Times New Roman"/>
                <a:ea typeface="Times New Roman"/>
                <a:cs typeface="Times New Roman"/>
                <a:sym typeface="Times New Roman"/>
              </a:rPr>
              <a:t> bits. </a:t>
            </a:r>
            <a:endParaRPr/>
          </a:p>
        </p:txBody>
      </p:sp>
      <p:sp>
        <p:nvSpPr>
          <p:cNvPr id="125" name="Google Shape;125;p23"/>
          <p:cNvSpPr txBox="1"/>
          <p:nvPr/>
        </p:nvSpPr>
        <p:spPr>
          <a:xfrm>
            <a:off x="381000" y="3668315"/>
            <a:ext cx="8229600" cy="523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800"/>
              <a:buFont typeface="Times New Roman"/>
              <a:buNone/>
            </a:pPr>
            <a:r>
              <a:rPr lang="en" sz="2800" b="1" i="0" u="none">
                <a:solidFill>
                  <a:schemeClr val="hlink"/>
                </a:solidFill>
                <a:latin typeface="Times New Roman"/>
                <a:ea typeface="Times New Roman"/>
                <a:cs typeface="Times New Roman"/>
                <a:sym typeface="Times New Roman"/>
              </a:rPr>
              <a:t>Solution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pic>
        <p:nvPicPr>
          <p:cNvPr id="853" name="Google Shape;853;p122"/>
          <p:cNvPicPr preferRelativeResize="0"/>
          <p:nvPr/>
        </p:nvPicPr>
        <p:blipFill>
          <a:blip r:embed="rId3">
            <a:alphaModFix/>
          </a:blip>
          <a:stretch>
            <a:fillRect/>
          </a:stretch>
        </p:blipFill>
        <p:spPr>
          <a:xfrm>
            <a:off x="244849" y="721049"/>
            <a:ext cx="8499875" cy="3211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123"/>
          <p:cNvPicPr preferRelativeResize="0"/>
          <p:nvPr/>
        </p:nvPicPr>
        <p:blipFill>
          <a:blip r:embed="rId3">
            <a:alphaModFix/>
          </a:blip>
          <a:stretch>
            <a:fillRect/>
          </a:stretch>
        </p:blipFill>
        <p:spPr>
          <a:xfrm>
            <a:off x="1616850" y="230175"/>
            <a:ext cx="5641725" cy="4567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4"/>
          <p:cNvSpPr txBox="1">
            <a:spLocks noGrp="1"/>
          </p:cNvSpPr>
          <p:nvPr>
            <p:ph type="body" idx="1"/>
          </p:nvPr>
        </p:nvSpPr>
        <p:spPr>
          <a:xfrm>
            <a:off x="311700" y="144200"/>
            <a:ext cx="8520600" cy="44247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2400">
                <a:latin typeface="Times New Roman"/>
                <a:ea typeface="Times New Roman"/>
                <a:cs typeface="Times New Roman"/>
                <a:sym typeface="Times New Roman"/>
              </a:rPr>
              <a:t>TRANSFORMATIONS</a:t>
            </a:r>
            <a:endParaRPr sz="2400">
              <a:latin typeface="Times New Roman"/>
              <a:ea typeface="Times New Roman"/>
              <a:cs typeface="Times New Roman"/>
              <a:sym typeface="Times New Roman"/>
            </a:endParaRPr>
          </a:p>
          <a:p>
            <a:pPr marL="457200" lvl="0" indent="0" algn="just" rtl="0">
              <a:spcBef>
                <a:spcPts val="0"/>
              </a:spcBef>
              <a:spcAft>
                <a:spcPts val="0"/>
              </a:spcAft>
              <a:buNone/>
            </a:pPr>
            <a:r>
              <a:rPr lang="en" sz="2400">
                <a:latin typeface="Times New Roman"/>
                <a:ea typeface="Times New Roman"/>
                <a:cs typeface="Times New Roman"/>
                <a:sym typeface="Times New Roman"/>
              </a:rPr>
              <a:t>To provide security, AES uses four types of transformations:</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 sz="2400">
                <a:latin typeface="Times New Roman"/>
                <a:ea typeface="Times New Roman"/>
                <a:cs typeface="Times New Roman"/>
                <a:sym typeface="Times New Roman"/>
              </a:rPr>
              <a:t>Substitution,</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 sz="2400">
                <a:latin typeface="Times New Roman"/>
                <a:ea typeface="Times New Roman"/>
                <a:cs typeface="Times New Roman"/>
                <a:sym typeface="Times New Roman"/>
              </a:rPr>
              <a:t>permutation,</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 sz="2400">
                <a:latin typeface="Times New Roman"/>
                <a:ea typeface="Times New Roman"/>
                <a:cs typeface="Times New Roman"/>
                <a:sym typeface="Times New Roman"/>
              </a:rPr>
              <a:t>mixing, </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 sz="2400">
                <a:latin typeface="Times New Roman"/>
                <a:ea typeface="Times New Roman"/>
                <a:cs typeface="Times New Roman"/>
                <a:sym typeface="Times New Roman"/>
              </a:rPr>
              <a:t>and key-adding.</a:t>
            </a:r>
            <a:endParaRPr sz="2400">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25"/>
          <p:cNvSpPr txBox="1">
            <a:spLocks noGrp="1"/>
          </p:cNvSpPr>
          <p:nvPr>
            <p:ph type="body" idx="1"/>
          </p:nvPr>
        </p:nvSpPr>
        <p:spPr>
          <a:xfrm>
            <a:off x="311700" y="336500"/>
            <a:ext cx="8520600" cy="423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100" b="1">
                <a:solidFill>
                  <a:schemeClr val="dk1"/>
                </a:solidFill>
              </a:rPr>
              <a:t>Substitution</a:t>
            </a:r>
            <a:endParaRPr sz="2100"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355600" algn="just" rtl="0">
              <a:spcBef>
                <a:spcPts val="0"/>
              </a:spcBef>
              <a:spcAft>
                <a:spcPts val="0"/>
              </a:spcAft>
              <a:buClr>
                <a:schemeClr val="dk1"/>
              </a:buClr>
              <a:buSzPts val="2000"/>
              <a:buChar char="●"/>
            </a:pPr>
            <a:r>
              <a:rPr lang="en" sz="2000">
                <a:solidFill>
                  <a:schemeClr val="dk1"/>
                </a:solidFill>
              </a:rPr>
              <a:t>AES, like DES, uses substitution. </a:t>
            </a:r>
            <a:endParaRPr sz="2000">
              <a:solidFill>
                <a:schemeClr val="dk1"/>
              </a:solidFill>
            </a:endParaRPr>
          </a:p>
          <a:p>
            <a:pPr marL="457200" lvl="0" indent="-355600" algn="just" rtl="0">
              <a:spcBef>
                <a:spcPts val="0"/>
              </a:spcBef>
              <a:spcAft>
                <a:spcPts val="0"/>
              </a:spcAft>
              <a:buClr>
                <a:schemeClr val="dk1"/>
              </a:buClr>
              <a:buSzPts val="2000"/>
              <a:buChar char="●"/>
            </a:pPr>
            <a:r>
              <a:rPr lang="en" sz="2000">
                <a:solidFill>
                  <a:schemeClr val="dk1"/>
                </a:solidFill>
              </a:rPr>
              <a:t>However, the mechanism is different. </a:t>
            </a:r>
            <a:endParaRPr sz="2000">
              <a:solidFill>
                <a:schemeClr val="dk1"/>
              </a:solidFill>
            </a:endParaRPr>
          </a:p>
          <a:p>
            <a:pPr marL="457200" lvl="0" indent="-355600" algn="just" rtl="0">
              <a:spcBef>
                <a:spcPts val="0"/>
              </a:spcBef>
              <a:spcAft>
                <a:spcPts val="0"/>
              </a:spcAft>
              <a:buClr>
                <a:schemeClr val="dk1"/>
              </a:buClr>
              <a:buSzPts val="2000"/>
              <a:buChar char="●"/>
            </a:pPr>
            <a:r>
              <a:rPr lang="en" sz="2000">
                <a:solidFill>
                  <a:schemeClr val="dk1"/>
                </a:solidFill>
              </a:rPr>
              <a:t>First, the substitution is done for each byte. </a:t>
            </a:r>
            <a:endParaRPr sz="2000">
              <a:solidFill>
                <a:schemeClr val="dk1"/>
              </a:solidFill>
            </a:endParaRPr>
          </a:p>
          <a:p>
            <a:pPr marL="457200" lvl="0" indent="-355600" algn="just" rtl="0">
              <a:spcBef>
                <a:spcPts val="0"/>
              </a:spcBef>
              <a:spcAft>
                <a:spcPts val="0"/>
              </a:spcAft>
              <a:buClr>
                <a:schemeClr val="dk1"/>
              </a:buClr>
              <a:buSzPts val="2000"/>
              <a:buChar char="●"/>
            </a:pPr>
            <a:r>
              <a:rPr lang="en" sz="2000">
                <a:solidFill>
                  <a:schemeClr val="dk1"/>
                </a:solidFill>
              </a:rPr>
              <a:t>Second, only one table is used for transformation of every byte, which means that if two bytes are the same, the transformation is also the same. </a:t>
            </a:r>
            <a:endParaRPr sz="2000">
              <a:solidFill>
                <a:schemeClr val="dk1"/>
              </a:solidFill>
            </a:endParaRPr>
          </a:p>
          <a:p>
            <a:pPr marL="457200" lvl="0" indent="-355600" algn="just" rtl="0">
              <a:spcBef>
                <a:spcPts val="0"/>
              </a:spcBef>
              <a:spcAft>
                <a:spcPts val="0"/>
              </a:spcAft>
              <a:buClr>
                <a:schemeClr val="dk1"/>
              </a:buClr>
              <a:buSzPts val="2000"/>
              <a:buChar char="●"/>
            </a:pPr>
            <a:r>
              <a:rPr lang="en" sz="2000">
                <a:solidFill>
                  <a:schemeClr val="dk1"/>
                </a:solidFill>
              </a:rPr>
              <a:t>Third, the transformation is defined by either a table lookup process or mathematical calculation in the GF(28) field. </a:t>
            </a:r>
            <a:endParaRPr sz="2000">
              <a:solidFill>
                <a:schemeClr val="dk1"/>
              </a:solidFill>
            </a:endParaRPr>
          </a:p>
          <a:p>
            <a:pPr marL="457200" lvl="0" indent="-355600" algn="just" rtl="0">
              <a:spcBef>
                <a:spcPts val="0"/>
              </a:spcBef>
              <a:spcAft>
                <a:spcPts val="0"/>
              </a:spcAft>
              <a:buClr>
                <a:schemeClr val="dk1"/>
              </a:buClr>
              <a:buSzPts val="2000"/>
              <a:buChar char="●"/>
            </a:pPr>
            <a:r>
              <a:rPr lang="en" sz="2000">
                <a:solidFill>
                  <a:schemeClr val="dk1"/>
                </a:solidFill>
              </a:rPr>
              <a:t>AES uses two invertible transformations.</a:t>
            </a:r>
            <a:endParaRPr sz="2000">
              <a:solidFill>
                <a:schemeClr val="dk1"/>
              </a:solidFill>
            </a:endParaRPr>
          </a:p>
          <a:p>
            <a:pPr marL="0" lvl="0" indent="0" algn="l" rtl="0">
              <a:spcBef>
                <a:spcPts val="0"/>
              </a:spcBef>
              <a:spcAft>
                <a:spcPts val="1200"/>
              </a:spcAft>
              <a:buNone/>
            </a:pPr>
            <a:endParaRPr sz="20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26"/>
          <p:cNvSpPr txBox="1">
            <a:spLocks noGrp="1"/>
          </p:cNvSpPr>
          <p:nvPr>
            <p:ph type="body" idx="1"/>
          </p:nvPr>
        </p:nvSpPr>
        <p:spPr>
          <a:xfrm>
            <a:off x="311700" y="278800"/>
            <a:ext cx="8520600" cy="42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solidFill>
                  <a:schemeClr val="dk1"/>
                </a:solidFill>
                <a:latin typeface="Times New Roman"/>
                <a:ea typeface="Times New Roman"/>
                <a:cs typeface="Times New Roman"/>
                <a:sym typeface="Times New Roman"/>
              </a:rPr>
              <a:t>SubBytes</a:t>
            </a:r>
            <a:endParaRPr sz="2400" b="1">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The first transformation, SubBytes, is used at the encryption site. To substitute a byte, we interpret the byte as two hexadecimal digits. The left digit defines the row and the right digit defines the column of the substitution table. The two hexadecimal digits at the junction of the row and the column are the new byte. Figure 7.6 shows the idea.</a:t>
            </a:r>
            <a:endParaRPr sz="24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127"/>
          <p:cNvPicPr preferRelativeResize="0"/>
          <p:nvPr/>
        </p:nvPicPr>
        <p:blipFill>
          <a:blip r:embed="rId3">
            <a:alphaModFix/>
          </a:blip>
          <a:stretch>
            <a:fillRect/>
          </a:stretch>
        </p:blipFill>
        <p:spPr>
          <a:xfrm>
            <a:off x="1129975" y="152125"/>
            <a:ext cx="7090001" cy="3507525"/>
          </a:xfrm>
          <a:prstGeom prst="rect">
            <a:avLst/>
          </a:prstGeom>
          <a:noFill/>
          <a:ln>
            <a:noFill/>
          </a:ln>
        </p:spPr>
      </p:pic>
      <p:pic>
        <p:nvPicPr>
          <p:cNvPr id="879" name="Google Shape;879;p127"/>
          <p:cNvPicPr preferRelativeResize="0"/>
          <p:nvPr/>
        </p:nvPicPr>
        <p:blipFill>
          <a:blip r:embed="rId4">
            <a:alphaModFix/>
          </a:blip>
          <a:stretch>
            <a:fillRect/>
          </a:stretch>
        </p:blipFill>
        <p:spPr>
          <a:xfrm>
            <a:off x="458150" y="3739875"/>
            <a:ext cx="8063500" cy="701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28"/>
          <p:cNvSpPr txBox="1">
            <a:spLocks noGrp="1"/>
          </p:cNvSpPr>
          <p:nvPr>
            <p:ph type="body" idx="1"/>
          </p:nvPr>
        </p:nvSpPr>
        <p:spPr>
          <a:xfrm>
            <a:off x="311700" y="249975"/>
            <a:ext cx="8520600" cy="431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300" b="1">
                <a:latin typeface="Times New Roman"/>
                <a:ea typeface="Times New Roman"/>
                <a:cs typeface="Times New Roman"/>
                <a:sym typeface="Times New Roman"/>
              </a:rPr>
              <a:t>Permutation</a:t>
            </a:r>
            <a:endParaRPr sz="2300" b="1">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2300" b="1">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2300">
                <a:solidFill>
                  <a:schemeClr val="dk1"/>
                </a:solidFill>
                <a:latin typeface="Times New Roman"/>
                <a:ea typeface="Times New Roman"/>
                <a:cs typeface="Times New Roman"/>
                <a:sym typeface="Times New Roman"/>
              </a:rPr>
              <a:t>Another transformation found in a round is shifting, which permutes the bytes. Unlike DES, in which permutation is done at the bit level, shifting transformation in AES is done at the byte level; the order of the bits in the byte is not changed.</a:t>
            </a:r>
            <a:endParaRPr sz="23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2300">
                <a:solidFill>
                  <a:schemeClr val="dk1"/>
                </a:solidFill>
                <a:latin typeface="Times New Roman"/>
                <a:ea typeface="Times New Roman"/>
                <a:cs typeface="Times New Roman"/>
                <a:sym typeface="Times New Roman"/>
              </a:rPr>
              <a:t>ShiftRows In the encryption, the transformation is called ShiftRows and the shifting is to the left.The number of shifts depends on the row number (0, 1, 2, or 3) of the state matrix. This means the row 0 is not shifted at all and the last row is shifted three bytes.</a:t>
            </a:r>
            <a:endParaRPr sz="23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200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129"/>
          <p:cNvPicPr preferRelativeResize="0"/>
          <p:nvPr/>
        </p:nvPicPr>
        <p:blipFill>
          <a:blip r:embed="rId3">
            <a:alphaModFix/>
          </a:blip>
          <a:stretch>
            <a:fillRect/>
          </a:stretch>
        </p:blipFill>
        <p:spPr>
          <a:xfrm>
            <a:off x="345400" y="355724"/>
            <a:ext cx="8502475" cy="3845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30"/>
          <p:cNvSpPr txBox="1">
            <a:spLocks noGrp="1"/>
          </p:cNvSpPr>
          <p:nvPr>
            <p:ph type="body" idx="1"/>
          </p:nvPr>
        </p:nvSpPr>
        <p:spPr>
          <a:xfrm>
            <a:off x="157875" y="527575"/>
            <a:ext cx="8520600" cy="438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300">
                <a:solidFill>
                  <a:schemeClr val="dk1"/>
                </a:solidFill>
                <a:latin typeface="Times New Roman"/>
                <a:ea typeface="Times New Roman"/>
                <a:cs typeface="Times New Roman"/>
                <a:sym typeface="Times New Roman"/>
              </a:rPr>
              <a:t>I</a:t>
            </a:r>
            <a:r>
              <a:rPr lang="en" sz="2300" b="1">
                <a:solidFill>
                  <a:schemeClr val="dk1"/>
                </a:solidFill>
                <a:latin typeface="Times New Roman"/>
                <a:ea typeface="Times New Roman"/>
                <a:cs typeface="Times New Roman"/>
                <a:sym typeface="Times New Roman"/>
              </a:rPr>
              <a:t>nvShiftRows</a:t>
            </a:r>
            <a:endParaRPr sz="2300" b="1">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2300">
                <a:solidFill>
                  <a:schemeClr val="dk1"/>
                </a:solidFill>
                <a:latin typeface="Times New Roman"/>
                <a:ea typeface="Times New Roman"/>
                <a:cs typeface="Times New Roman"/>
                <a:sym typeface="Times New Roman"/>
              </a:rPr>
              <a:t>In the decryption, the transformation is called InvShiftRows and the shifting is to the right. The number of shifts is the same as the row number (0, 1, 2, and 3) of the state matrix.</a:t>
            </a:r>
            <a:endParaRPr sz="23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895" name="Google Shape;895;p130"/>
          <p:cNvPicPr preferRelativeResize="0"/>
          <p:nvPr/>
        </p:nvPicPr>
        <p:blipFill>
          <a:blip r:embed="rId3">
            <a:alphaModFix/>
          </a:blip>
          <a:stretch>
            <a:fillRect/>
          </a:stretch>
        </p:blipFill>
        <p:spPr>
          <a:xfrm>
            <a:off x="373550" y="2882825"/>
            <a:ext cx="8355975" cy="693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31"/>
          <p:cNvSpPr txBox="1">
            <a:spLocks noGrp="1"/>
          </p:cNvSpPr>
          <p:nvPr>
            <p:ph type="body" idx="1"/>
          </p:nvPr>
        </p:nvSpPr>
        <p:spPr>
          <a:xfrm>
            <a:off x="311700" y="259575"/>
            <a:ext cx="8520600" cy="4605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0"/>
              </a:spcAft>
              <a:buSzPts val="852"/>
              <a:buNone/>
            </a:pPr>
            <a:r>
              <a:rPr lang="en" sz="2495" b="1">
                <a:solidFill>
                  <a:schemeClr val="dk1"/>
                </a:solidFill>
                <a:latin typeface="Times New Roman"/>
                <a:ea typeface="Times New Roman"/>
                <a:cs typeface="Times New Roman"/>
                <a:sym typeface="Times New Roman"/>
              </a:rPr>
              <a:t>Mixing</a:t>
            </a:r>
            <a:endParaRPr sz="2495" b="1">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Clr>
                <a:schemeClr val="dk1"/>
              </a:buClr>
              <a:buSzPts val="852"/>
              <a:buFont typeface="Arial"/>
              <a:buNone/>
            </a:pPr>
            <a:endParaRPr sz="2495" b="1">
              <a:solidFill>
                <a:schemeClr val="dk1"/>
              </a:solidFill>
              <a:latin typeface="Times New Roman"/>
              <a:ea typeface="Times New Roman"/>
              <a:cs typeface="Times New Roman"/>
              <a:sym typeface="Times New Roman"/>
            </a:endParaRPr>
          </a:p>
          <a:p>
            <a:pPr marL="457200" lvl="0" indent="-380682" algn="just" rtl="0">
              <a:lnSpc>
                <a:spcPct val="95000"/>
              </a:lnSpc>
              <a:spcBef>
                <a:spcPts val="0"/>
              </a:spcBef>
              <a:spcAft>
                <a:spcPts val="0"/>
              </a:spcAft>
              <a:buClr>
                <a:schemeClr val="dk1"/>
              </a:buClr>
              <a:buSzPts val="2395"/>
              <a:buFont typeface="Times New Roman"/>
              <a:buChar char="●"/>
            </a:pPr>
            <a:r>
              <a:rPr lang="en" sz="2395">
                <a:solidFill>
                  <a:schemeClr val="dk1"/>
                </a:solidFill>
                <a:latin typeface="Times New Roman"/>
                <a:ea typeface="Times New Roman"/>
                <a:cs typeface="Times New Roman"/>
                <a:sym typeface="Times New Roman"/>
              </a:rPr>
              <a:t>SubBytes is an intrabyte transformation. </a:t>
            </a:r>
            <a:endParaRPr sz="2395">
              <a:solidFill>
                <a:schemeClr val="dk1"/>
              </a:solidFill>
              <a:latin typeface="Times New Roman"/>
              <a:ea typeface="Times New Roman"/>
              <a:cs typeface="Times New Roman"/>
              <a:sym typeface="Times New Roman"/>
            </a:endParaRPr>
          </a:p>
          <a:p>
            <a:pPr marL="457200" lvl="0" indent="-380682" algn="just" rtl="0">
              <a:lnSpc>
                <a:spcPct val="95000"/>
              </a:lnSpc>
              <a:spcBef>
                <a:spcPts val="0"/>
              </a:spcBef>
              <a:spcAft>
                <a:spcPts val="0"/>
              </a:spcAft>
              <a:buClr>
                <a:schemeClr val="dk1"/>
              </a:buClr>
              <a:buSzPts val="2395"/>
              <a:buFont typeface="Times New Roman"/>
              <a:buChar char="●"/>
            </a:pPr>
            <a:r>
              <a:rPr lang="en" sz="2395">
                <a:solidFill>
                  <a:schemeClr val="dk1"/>
                </a:solidFill>
                <a:latin typeface="Times New Roman"/>
                <a:ea typeface="Times New Roman"/>
                <a:cs typeface="Times New Roman"/>
                <a:sym typeface="Times New Roman"/>
              </a:rPr>
              <a:t>ShiftRows is a byte-exchange transformation.</a:t>
            </a:r>
            <a:endParaRPr sz="2395">
              <a:solidFill>
                <a:schemeClr val="dk1"/>
              </a:solidFill>
              <a:latin typeface="Times New Roman"/>
              <a:ea typeface="Times New Roman"/>
              <a:cs typeface="Times New Roman"/>
              <a:sym typeface="Times New Roman"/>
            </a:endParaRPr>
          </a:p>
          <a:p>
            <a:pPr marL="457200" lvl="0" indent="-380682" algn="just" rtl="0">
              <a:lnSpc>
                <a:spcPct val="95000"/>
              </a:lnSpc>
              <a:spcBef>
                <a:spcPts val="0"/>
              </a:spcBef>
              <a:spcAft>
                <a:spcPts val="0"/>
              </a:spcAft>
              <a:buClr>
                <a:schemeClr val="dk1"/>
              </a:buClr>
              <a:buSzPts val="2395"/>
              <a:buFont typeface="Times New Roman"/>
              <a:buChar char="●"/>
            </a:pPr>
            <a:r>
              <a:rPr lang="en" sz="2395">
                <a:solidFill>
                  <a:schemeClr val="dk1"/>
                </a:solidFill>
                <a:latin typeface="Times New Roman"/>
                <a:ea typeface="Times New Roman"/>
                <a:cs typeface="Times New Roman"/>
                <a:sym typeface="Times New Roman"/>
              </a:rPr>
              <a:t>We also need an interbyte transformation that changes the bits inside a byte, based on the bits inside the neighboring bytes. We need to mix bytes to provide diffusion at the bit level.</a:t>
            </a:r>
            <a:endParaRPr sz="2395">
              <a:solidFill>
                <a:schemeClr val="dk1"/>
              </a:solidFill>
              <a:latin typeface="Times New Roman"/>
              <a:ea typeface="Times New Roman"/>
              <a:cs typeface="Times New Roman"/>
              <a:sym typeface="Times New Roman"/>
            </a:endParaRPr>
          </a:p>
          <a:p>
            <a:pPr marL="457200" lvl="0" indent="-380682" algn="just" rtl="0">
              <a:lnSpc>
                <a:spcPct val="95000"/>
              </a:lnSpc>
              <a:spcBef>
                <a:spcPts val="0"/>
              </a:spcBef>
              <a:spcAft>
                <a:spcPts val="0"/>
              </a:spcAft>
              <a:buClr>
                <a:schemeClr val="dk1"/>
              </a:buClr>
              <a:buSzPts val="2395"/>
              <a:buFont typeface="Times New Roman"/>
              <a:buChar char="●"/>
            </a:pPr>
            <a:r>
              <a:rPr lang="en" sz="2395">
                <a:solidFill>
                  <a:schemeClr val="dk1"/>
                </a:solidFill>
                <a:latin typeface="Times New Roman"/>
                <a:ea typeface="Times New Roman"/>
                <a:cs typeface="Times New Roman"/>
                <a:sym typeface="Times New Roman"/>
              </a:rPr>
              <a:t>The mixing transformation changes the contents of each byte by taking four bytes at a time and combining them to recreate four new bytes.</a:t>
            </a:r>
            <a:endParaRPr sz="2395">
              <a:solidFill>
                <a:schemeClr val="dk1"/>
              </a:solidFill>
              <a:latin typeface="Times New Roman"/>
              <a:ea typeface="Times New Roman"/>
              <a:cs typeface="Times New Roman"/>
              <a:sym typeface="Times New Roman"/>
            </a:endParaRPr>
          </a:p>
          <a:p>
            <a:pPr marL="457200" lvl="0" indent="0" algn="just" rtl="0">
              <a:lnSpc>
                <a:spcPct val="95000"/>
              </a:lnSpc>
              <a:spcBef>
                <a:spcPts val="0"/>
              </a:spcBef>
              <a:spcAft>
                <a:spcPts val="0"/>
              </a:spcAft>
              <a:buNone/>
            </a:pPr>
            <a:endParaRPr sz="1995">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12</a:t>
            </a:fld>
            <a:endParaRPr/>
          </a:p>
        </p:txBody>
      </p:sp>
      <p:sp>
        <p:nvSpPr>
          <p:cNvPr id="131" name="Google Shape;131;p24"/>
          <p:cNvSpPr txBox="1"/>
          <p:nvPr/>
        </p:nvSpPr>
        <p:spPr>
          <a:xfrm>
            <a:off x="947475" y="258350"/>
            <a:ext cx="6986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300" b="1" u="none">
                <a:solidFill>
                  <a:schemeClr val="dk1"/>
                </a:solidFill>
                <a:latin typeface="Times New Roman"/>
                <a:ea typeface="Times New Roman"/>
                <a:cs typeface="Times New Roman"/>
                <a:sym typeface="Times New Roman"/>
              </a:rPr>
              <a:t>A substitution block cipher model as a permutation</a:t>
            </a:r>
            <a:endParaRPr sz="1700"/>
          </a:p>
        </p:txBody>
      </p:sp>
      <p:pic>
        <p:nvPicPr>
          <p:cNvPr id="132" name="Google Shape;132;p24"/>
          <p:cNvPicPr preferRelativeResize="0"/>
          <p:nvPr/>
        </p:nvPicPr>
        <p:blipFill rotWithShape="1">
          <a:blip r:embed="rId3">
            <a:alphaModFix/>
          </a:blip>
          <a:srcRect/>
          <a:stretch/>
        </p:blipFill>
        <p:spPr>
          <a:xfrm>
            <a:off x="870950" y="892675"/>
            <a:ext cx="6640649" cy="39079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32"/>
          <p:cNvSpPr txBox="1">
            <a:spLocks noGrp="1"/>
          </p:cNvSpPr>
          <p:nvPr>
            <p:ph type="body" idx="1"/>
          </p:nvPr>
        </p:nvSpPr>
        <p:spPr>
          <a:xfrm>
            <a:off x="311700" y="394175"/>
            <a:ext cx="8520600" cy="4174800"/>
          </a:xfrm>
          <a:prstGeom prst="rect">
            <a:avLst/>
          </a:prstGeom>
        </p:spPr>
        <p:txBody>
          <a:bodyPr spcFirstLastPara="1" wrap="square" lIns="91425" tIns="91425" rIns="91425" bIns="91425" anchor="t" anchorCtr="0">
            <a:normAutofit/>
          </a:bodyPr>
          <a:lstStyle/>
          <a:p>
            <a:pPr marL="457200" lvl="0" indent="-381000" algn="just"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To guarantee that each new byte is different (even if all four bytes are the same), the combination process first multiplies each byte with a different constant and then mixes them. </a:t>
            </a:r>
            <a:endParaRPr sz="2400">
              <a:solidFill>
                <a:schemeClr val="dk1"/>
              </a:solidFill>
              <a:latin typeface="Times New Roman"/>
              <a:ea typeface="Times New Roman"/>
              <a:cs typeface="Times New Roman"/>
              <a:sym typeface="Times New Roman"/>
            </a:endParaRPr>
          </a:p>
          <a:p>
            <a:pPr marL="457200" lvl="0" indent="-381000" algn="just"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The mixing can be provided by matrix multiplication.</a:t>
            </a:r>
            <a:endParaRPr sz="2400">
              <a:solidFill>
                <a:schemeClr val="dk1"/>
              </a:solidFill>
              <a:latin typeface="Times New Roman"/>
              <a:ea typeface="Times New Roman"/>
              <a:cs typeface="Times New Roman"/>
              <a:sym typeface="Times New Roman"/>
            </a:endParaRPr>
          </a:p>
          <a:p>
            <a:pPr marL="457200" lvl="0" indent="0" algn="l" rtl="0">
              <a:spcBef>
                <a:spcPts val="1200"/>
              </a:spcBef>
              <a:spcAft>
                <a:spcPts val="1200"/>
              </a:spcAft>
              <a:buNone/>
            </a:pPr>
            <a:endParaRPr/>
          </a:p>
        </p:txBody>
      </p:sp>
      <p:pic>
        <p:nvPicPr>
          <p:cNvPr id="906" name="Google Shape;906;p132"/>
          <p:cNvPicPr preferRelativeResize="0"/>
          <p:nvPr/>
        </p:nvPicPr>
        <p:blipFill>
          <a:blip r:embed="rId3">
            <a:alphaModFix/>
          </a:blip>
          <a:stretch>
            <a:fillRect/>
          </a:stretch>
        </p:blipFill>
        <p:spPr>
          <a:xfrm>
            <a:off x="1212950" y="2183450"/>
            <a:ext cx="7208925" cy="2594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133"/>
          <p:cNvPicPr preferRelativeResize="0"/>
          <p:nvPr/>
        </p:nvPicPr>
        <p:blipFill>
          <a:blip r:embed="rId3">
            <a:alphaModFix/>
          </a:blip>
          <a:stretch>
            <a:fillRect/>
          </a:stretch>
        </p:blipFill>
        <p:spPr>
          <a:xfrm>
            <a:off x="192599" y="788349"/>
            <a:ext cx="8902199" cy="3066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34"/>
          <p:cNvSpPr txBox="1">
            <a:spLocks noGrp="1"/>
          </p:cNvSpPr>
          <p:nvPr>
            <p:ph type="body" idx="1"/>
          </p:nvPr>
        </p:nvSpPr>
        <p:spPr>
          <a:xfrm>
            <a:off x="273225" y="288425"/>
            <a:ext cx="8520600" cy="4386300"/>
          </a:xfrm>
          <a:prstGeom prst="rect">
            <a:avLst/>
          </a:prstGeom>
        </p:spPr>
        <p:txBody>
          <a:bodyPr spcFirstLastPara="1" wrap="square" lIns="91425" tIns="91425" rIns="91425" bIns="91425" anchor="t" anchorCtr="0">
            <a:normAutofit fontScale="77500" lnSpcReduction="20000"/>
          </a:bodyPr>
          <a:lstStyle/>
          <a:p>
            <a:pPr marL="0" lvl="0" indent="0" algn="just" rtl="0">
              <a:spcBef>
                <a:spcPts val="0"/>
              </a:spcBef>
              <a:spcAft>
                <a:spcPts val="0"/>
              </a:spcAft>
              <a:buNone/>
            </a:pPr>
            <a:r>
              <a:rPr lang="en" sz="2664" b="1">
                <a:solidFill>
                  <a:schemeClr val="dk1"/>
                </a:solidFill>
                <a:latin typeface="Times New Roman"/>
                <a:ea typeface="Times New Roman"/>
                <a:cs typeface="Times New Roman"/>
                <a:sym typeface="Times New Roman"/>
              </a:rPr>
              <a:t>MixColumns</a:t>
            </a:r>
            <a:endParaRPr sz="2664" b="1">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ct val="41286"/>
              <a:buFont typeface="Arial"/>
              <a:buNone/>
            </a:pPr>
            <a:endParaRPr sz="2664" b="1">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 sz="2664">
                <a:solidFill>
                  <a:schemeClr val="dk1"/>
                </a:solidFill>
                <a:latin typeface="Times New Roman"/>
                <a:ea typeface="Times New Roman"/>
                <a:cs typeface="Times New Roman"/>
                <a:sym typeface="Times New Roman"/>
              </a:rPr>
              <a:t>The MixColumns transformation operates at the column level; it transforms each column of the state to a new column. The transformation is actually the matrix multiplication of a state column by a constant square matrix.</a:t>
            </a:r>
            <a:endParaRPr sz="2664">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2664">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 sz="2664" b="1">
                <a:solidFill>
                  <a:schemeClr val="dk1"/>
                </a:solidFill>
                <a:latin typeface="Times New Roman"/>
                <a:ea typeface="Times New Roman"/>
                <a:cs typeface="Times New Roman"/>
                <a:sym typeface="Times New Roman"/>
              </a:rPr>
              <a:t>InvMixColumns</a:t>
            </a:r>
            <a:endParaRPr sz="2664" b="1">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2664" b="1">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 sz="2664">
                <a:solidFill>
                  <a:schemeClr val="dk1"/>
                </a:solidFill>
                <a:latin typeface="Times New Roman"/>
                <a:ea typeface="Times New Roman"/>
                <a:cs typeface="Times New Roman"/>
                <a:sym typeface="Times New Roman"/>
              </a:rPr>
              <a:t>The InvMixColumns transformation is basically the same as the MixColumns transformation. If the two constant matrices are inverses of each other, it is easy to prove that the two transformations are inverses of each other.</a:t>
            </a:r>
            <a:endParaRPr sz="2664">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ct val="61111"/>
              <a:buFont typeface="Arial"/>
              <a:buNone/>
            </a:pPr>
            <a:endParaRPr/>
          </a:p>
          <a:p>
            <a:pPr marL="0" lvl="0" indent="0" algn="l" rtl="0">
              <a:spcBef>
                <a:spcPts val="120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Google Shape;921;p135"/>
          <p:cNvPicPr preferRelativeResize="0"/>
          <p:nvPr/>
        </p:nvPicPr>
        <p:blipFill>
          <a:blip r:embed="rId3">
            <a:alphaModFix/>
          </a:blip>
          <a:stretch>
            <a:fillRect/>
          </a:stretch>
        </p:blipFill>
        <p:spPr>
          <a:xfrm>
            <a:off x="427049" y="432625"/>
            <a:ext cx="8042374" cy="362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36"/>
          <p:cNvSpPr txBox="1">
            <a:spLocks noGrp="1"/>
          </p:cNvSpPr>
          <p:nvPr>
            <p:ph type="body" idx="1"/>
          </p:nvPr>
        </p:nvSpPr>
        <p:spPr>
          <a:xfrm>
            <a:off x="311700" y="298025"/>
            <a:ext cx="8520600" cy="448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605"/>
              <a:buFont typeface="Arial"/>
              <a:buNone/>
            </a:pPr>
            <a:r>
              <a:rPr lang="en" sz="2190" b="1">
                <a:solidFill>
                  <a:schemeClr val="dk1"/>
                </a:solidFill>
                <a:latin typeface="Times New Roman"/>
                <a:ea typeface="Times New Roman"/>
                <a:cs typeface="Times New Roman"/>
                <a:sym typeface="Times New Roman"/>
              </a:rPr>
              <a:t>Key Adding</a:t>
            </a:r>
            <a:endParaRPr sz="219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605"/>
              <a:buFont typeface="Arial"/>
              <a:buNone/>
            </a:pPr>
            <a:endParaRPr sz="1990">
              <a:solidFill>
                <a:schemeClr val="dk1"/>
              </a:solidFill>
              <a:latin typeface="Times New Roman"/>
              <a:ea typeface="Times New Roman"/>
              <a:cs typeface="Times New Roman"/>
              <a:sym typeface="Times New Roman"/>
            </a:endParaRPr>
          </a:p>
          <a:p>
            <a:pPr marL="457200" lvl="0" indent="-367665" algn="just" rtl="0">
              <a:lnSpc>
                <a:spcPct val="100000"/>
              </a:lnSpc>
              <a:spcBef>
                <a:spcPts val="0"/>
              </a:spcBef>
              <a:spcAft>
                <a:spcPts val="0"/>
              </a:spcAft>
              <a:buClr>
                <a:schemeClr val="dk1"/>
              </a:buClr>
              <a:buSzPts val="2190"/>
              <a:buFont typeface="Times New Roman"/>
              <a:buChar char="●"/>
            </a:pPr>
            <a:r>
              <a:rPr lang="en" sz="2190">
                <a:solidFill>
                  <a:schemeClr val="dk1"/>
                </a:solidFill>
                <a:latin typeface="Times New Roman"/>
                <a:ea typeface="Times New Roman"/>
                <a:cs typeface="Times New Roman"/>
                <a:sym typeface="Times New Roman"/>
              </a:rPr>
              <a:t>The most important transformation is the one that includes the cipher key. All previous transformations use known algorithms that are invertible. </a:t>
            </a:r>
            <a:endParaRPr sz="2190">
              <a:solidFill>
                <a:schemeClr val="dk1"/>
              </a:solidFill>
              <a:latin typeface="Times New Roman"/>
              <a:ea typeface="Times New Roman"/>
              <a:cs typeface="Times New Roman"/>
              <a:sym typeface="Times New Roman"/>
            </a:endParaRPr>
          </a:p>
          <a:p>
            <a:pPr marL="457200" lvl="0" indent="-367665" algn="just" rtl="0">
              <a:lnSpc>
                <a:spcPct val="100000"/>
              </a:lnSpc>
              <a:spcBef>
                <a:spcPts val="0"/>
              </a:spcBef>
              <a:spcAft>
                <a:spcPts val="0"/>
              </a:spcAft>
              <a:buClr>
                <a:schemeClr val="dk1"/>
              </a:buClr>
              <a:buSzPts val="2190"/>
              <a:buFont typeface="Times New Roman"/>
              <a:buChar char="●"/>
            </a:pPr>
            <a:r>
              <a:rPr lang="en" sz="2190">
                <a:solidFill>
                  <a:schemeClr val="dk1"/>
                </a:solidFill>
                <a:latin typeface="Times New Roman"/>
                <a:ea typeface="Times New Roman"/>
                <a:cs typeface="Times New Roman"/>
                <a:sym typeface="Times New Roman"/>
              </a:rPr>
              <a:t>If the cipher key is not added to the state at each round, it is very easy for the adversary to find the plaintext, given the ciphertext. </a:t>
            </a:r>
            <a:endParaRPr sz="2190">
              <a:solidFill>
                <a:schemeClr val="dk1"/>
              </a:solidFill>
              <a:latin typeface="Times New Roman"/>
              <a:ea typeface="Times New Roman"/>
              <a:cs typeface="Times New Roman"/>
              <a:sym typeface="Times New Roman"/>
            </a:endParaRPr>
          </a:p>
          <a:p>
            <a:pPr marL="457200" lvl="0" indent="-367665" algn="just" rtl="0">
              <a:lnSpc>
                <a:spcPct val="100000"/>
              </a:lnSpc>
              <a:spcBef>
                <a:spcPts val="0"/>
              </a:spcBef>
              <a:spcAft>
                <a:spcPts val="0"/>
              </a:spcAft>
              <a:buClr>
                <a:schemeClr val="dk1"/>
              </a:buClr>
              <a:buSzPts val="2190"/>
              <a:buFont typeface="Times New Roman"/>
              <a:buChar char="●"/>
            </a:pPr>
            <a:r>
              <a:rPr lang="en" sz="2190">
                <a:solidFill>
                  <a:schemeClr val="dk1"/>
                </a:solidFill>
                <a:latin typeface="Times New Roman"/>
                <a:ea typeface="Times New Roman"/>
                <a:cs typeface="Times New Roman"/>
                <a:sym typeface="Times New Roman"/>
              </a:rPr>
              <a:t>The cipher key is the only secret between Alice and Bob in this case.</a:t>
            </a:r>
            <a:endParaRPr sz="2190">
              <a:solidFill>
                <a:schemeClr val="dk1"/>
              </a:solidFill>
              <a:latin typeface="Times New Roman"/>
              <a:ea typeface="Times New Roman"/>
              <a:cs typeface="Times New Roman"/>
              <a:sym typeface="Times New Roman"/>
            </a:endParaRPr>
          </a:p>
          <a:p>
            <a:pPr marL="457200" lvl="0" indent="-367665" algn="just" rtl="0">
              <a:lnSpc>
                <a:spcPct val="100000"/>
              </a:lnSpc>
              <a:spcBef>
                <a:spcPts val="0"/>
              </a:spcBef>
              <a:spcAft>
                <a:spcPts val="0"/>
              </a:spcAft>
              <a:buClr>
                <a:schemeClr val="dk1"/>
              </a:buClr>
              <a:buSzPts val="2190"/>
              <a:buFont typeface="Times New Roman"/>
              <a:buChar char="●"/>
            </a:pPr>
            <a:r>
              <a:rPr lang="en" sz="2190">
                <a:solidFill>
                  <a:schemeClr val="dk1"/>
                </a:solidFill>
                <a:latin typeface="Times New Roman"/>
                <a:ea typeface="Times New Roman"/>
                <a:cs typeface="Times New Roman"/>
                <a:sym typeface="Times New Roman"/>
              </a:rPr>
              <a:t>AES uses a process called key expansion that creates Nr +1 round keys from the cipher key. </a:t>
            </a:r>
            <a:endParaRPr sz="2190">
              <a:solidFill>
                <a:schemeClr val="dk1"/>
              </a:solidFill>
              <a:latin typeface="Times New Roman"/>
              <a:ea typeface="Times New Roman"/>
              <a:cs typeface="Times New Roman"/>
              <a:sym typeface="Times New Roman"/>
            </a:endParaRPr>
          </a:p>
          <a:p>
            <a:pPr marL="457200" lvl="0" indent="-367665" algn="just" rtl="0">
              <a:lnSpc>
                <a:spcPct val="100000"/>
              </a:lnSpc>
              <a:spcBef>
                <a:spcPts val="0"/>
              </a:spcBef>
              <a:spcAft>
                <a:spcPts val="0"/>
              </a:spcAft>
              <a:buClr>
                <a:schemeClr val="dk1"/>
              </a:buClr>
              <a:buSzPts val="2190"/>
              <a:buFont typeface="Times New Roman"/>
              <a:buChar char="●"/>
            </a:pPr>
            <a:r>
              <a:rPr lang="en" sz="2190">
                <a:solidFill>
                  <a:schemeClr val="dk1"/>
                </a:solidFill>
                <a:latin typeface="Times New Roman"/>
                <a:ea typeface="Times New Roman"/>
                <a:cs typeface="Times New Roman"/>
                <a:sym typeface="Times New Roman"/>
              </a:rPr>
              <a:t>Each round key is 128 bits long it is treated as four 32-bit words. </a:t>
            </a:r>
            <a:endParaRPr sz="2190">
              <a:solidFill>
                <a:schemeClr val="dk1"/>
              </a:solidFill>
              <a:latin typeface="Times New Roman"/>
              <a:ea typeface="Times New Roman"/>
              <a:cs typeface="Times New Roman"/>
              <a:sym typeface="Times New Roman"/>
            </a:endParaRPr>
          </a:p>
          <a:p>
            <a:pPr marL="457200" lvl="0" indent="-367665" algn="just" rtl="0">
              <a:lnSpc>
                <a:spcPct val="100000"/>
              </a:lnSpc>
              <a:spcBef>
                <a:spcPts val="0"/>
              </a:spcBef>
              <a:spcAft>
                <a:spcPts val="0"/>
              </a:spcAft>
              <a:buClr>
                <a:schemeClr val="dk1"/>
              </a:buClr>
              <a:buSzPts val="2190"/>
              <a:buFont typeface="Times New Roman"/>
              <a:buChar char="●"/>
            </a:pPr>
            <a:r>
              <a:rPr lang="en" sz="2190">
                <a:solidFill>
                  <a:schemeClr val="dk1"/>
                </a:solidFill>
                <a:latin typeface="Times New Roman"/>
                <a:ea typeface="Times New Roman"/>
                <a:cs typeface="Times New Roman"/>
                <a:sym typeface="Times New Roman"/>
              </a:rPr>
              <a:t>For the purpose of adding the key to the state, each word is considered as a column matrix.</a:t>
            </a:r>
            <a:endParaRPr sz="189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37"/>
          <p:cNvSpPr txBox="1">
            <a:spLocks noGrp="1"/>
          </p:cNvSpPr>
          <p:nvPr>
            <p:ph type="body" idx="1"/>
          </p:nvPr>
        </p:nvSpPr>
        <p:spPr>
          <a:xfrm>
            <a:off x="311700" y="298025"/>
            <a:ext cx="8520600" cy="42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b="1">
                <a:solidFill>
                  <a:schemeClr val="dk1"/>
                </a:solidFill>
                <a:latin typeface="Times New Roman"/>
                <a:ea typeface="Times New Roman"/>
                <a:cs typeface="Times New Roman"/>
                <a:sym typeface="Times New Roman"/>
              </a:rPr>
              <a:t>AddRoundKey</a:t>
            </a:r>
            <a:endParaRPr sz="2200" b="1">
              <a:solidFill>
                <a:schemeClr val="dk1"/>
              </a:solidFill>
              <a:latin typeface="Times New Roman"/>
              <a:ea typeface="Times New Roman"/>
              <a:cs typeface="Times New Roman"/>
              <a:sym typeface="Times New Roman"/>
            </a:endParaRPr>
          </a:p>
          <a:p>
            <a:pPr marL="457200" lvl="0" indent="-368300" algn="just" rtl="0">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AddRoundKey also proceeds one column at a time. </a:t>
            </a:r>
            <a:endParaRPr sz="2200">
              <a:solidFill>
                <a:schemeClr val="dk1"/>
              </a:solidFill>
              <a:latin typeface="Times New Roman"/>
              <a:ea typeface="Times New Roman"/>
              <a:cs typeface="Times New Roman"/>
              <a:sym typeface="Times New Roman"/>
            </a:endParaRPr>
          </a:p>
          <a:p>
            <a:pPr marL="457200" lvl="0" indent="-368300" algn="just" rtl="0">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MixColumns multiplies a constant square matrix by each state column; AddRoundKey adds a round key word with each state column matrix. </a:t>
            </a:r>
            <a:endParaRPr sz="2200">
              <a:solidFill>
                <a:schemeClr val="dk1"/>
              </a:solidFill>
              <a:latin typeface="Times New Roman"/>
              <a:ea typeface="Times New Roman"/>
              <a:cs typeface="Times New Roman"/>
              <a:sym typeface="Times New Roman"/>
            </a:endParaRPr>
          </a:p>
          <a:p>
            <a:pPr marL="457200" lvl="0" indent="-368300" algn="just" rtl="0">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The operation in MixColumns is matrix multiplication; the operation in AddRoundKey is matrix addition. </a:t>
            </a:r>
            <a:endParaRPr sz="220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Char char="●"/>
            </a:pPr>
            <a:r>
              <a:rPr lang="en" sz="2200">
                <a:solidFill>
                  <a:schemeClr val="dk1"/>
                </a:solidFill>
                <a:latin typeface="Times New Roman"/>
                <a:ea typeface="Times New Roman"/>
                <a:cs typeface="Times New Roman"/>
                <a:sym typeface="Times New Roman"/>
              </a:rPr>
              <a:t>Since addition and subtraction in this field are the same, </a:t>
            </a:r>
            <a:r>
              <a:rPr lang="en" sz="2200" b="1">
                <a:solidFill>
                  <a:srgbClr val="FF0000"/>
                </a:solidFill>
                <a:latin typeface="Times New Roman"/>
                <a:ea typeface="Times New Roman"/>
                <a:cs typeface="Times New Roman"/>
                <a:sym typeface="Times New Roman"/>
              </a:rPr>
              <a:t>the AddRoundKey transformation is the inverse of itself</a:t>
            </a:r>
            <a:r>
              <a:rPr lang="en"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936" name="Google Shape;936;p138"/>
          <p:cNvPicPr preferRelativeResize="0"/>
          <p:nvPr/>
        </p:nvPicPr>
        <p:blipFill>
          <a:blip r:embed="rId3">
            <a:alphaModFix/>
          </a:blip>
          <a:stretch>
            <a:fillRect/>
          </a:stretch>
        </p:blipFill>
        <p:spPr>
          <a:xfrm>
            <a:off x="464775" y="682600"/>
            <a:ext cx="7775475" cy="3576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39"/>
          <p:cNvSpPr txBox="1">
            <a:spLocks noGrp="1"/>
          </p:cNvSpPr>
          <p:nvPr>
            <p:ph type="title"/>
          </p:nvPr>
        </p:nvSpPr>
        <p:spPr>
          <a:xfrm>
            <a:off x="311700" y="89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b="1"/>
              <a:t>ANALYSIS OF AES</a:t>
            </a:r>
            <a:endParaRPr sz="2420" b="1"/>
          </a:p>
        </p:txBody>
      </p:sp>
      <p:sp>
        <p:nvSpPr>
          <p:cNvPr id="942" name="Google Shape;942;p139"/>
          <p:cNvSpPr txBox="1">
            <a:spLocks noGrp="1"/>
          </p:cNvSpPr>
          <p:nvPr>
            <p:ph type="body" idx="1"/>
          </p:nvPr>
        </p:nvSpPr>
        <p:spPr>
          <a:xfrm>
            <a:off x="311700" y="711425"/>
            <a:ext cx="8520600" cy="4239900"/>
          </a:xfrm>
          <a:prstGeom prst="rect">
            <a:avLst/>
          </a:prstGeom>
        </p:spPr>
        <p:txBody>
          <a:bodyPr spcFirstLastPara="1" wrap="square" lIns="91425" tIns="91425" rIns="91425" bIns="91425" anchor="t" anchorCtr="0">
            <a:normAutofit fontScale="92500"/>
          </a:bodyPr>
          <a:lstStyle/>
          <a:p>
            <a:pPr marL="0" lvl="0" indent="0" algn="just" rtl="0">
              <a:spcBef>
                <a:spcPts val="0"/>
              </a:spcBef>
              <a:spcAft>
                <a:spcPts val="0"/>
              </a:spcAft>
              <a:buClr>
                <a:schemeClr val="dk1"/>
              </a:buClr>
              <a:buSzPts val="1100"/>
              <a:buFont typeface="Arial"/>
              <a:buNone/>
            </a:pPr>
            <a:r>
              <a:rPr lang="en" sz="2000" b="1">
                <a:solidFill>
                  <a:schemeClr val="dk1"/>
                </a:solidFill>
                <a:latin typeface="Times New Roman"/>
                <a:ea typeface="Times New Roman"/>
                <a:cs typeface="Times New Roman"/>
                <a:sym typeface="Times New Roman"/>
              </a:rPr>
              <a:t>Security</a:t>
            </a:r>
            <a:endParaRPr sz="2000" b="1">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 sz="2000">
                <a:solidFill>
                  <a:schemeClr val="dk1"/>
                </a:solidFill>
                <a:latin typeface="Times New Roman"/>
                <a:ea typeface="Times New Roman"/>
                <a:cs typeface="Times New Roman"/>
                <a:sym typeface="Times New Roman"/>
              </a:rPr>
              <a:t>AES was designed after DES. Most of the known attacks on DES were already tested on AES; none of them has broken the security of AES so far.</a:t>
            </a:r>
            <a:endParaRPr sz="20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20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2000" b="1">
                <a:solidFill>
                  <a:schemeClr val="dk1"/>
                </a:solidFill>
                <a:latin typeface="Times New Roman"/>
                <a:ea typeface="Times New Roman"/>
                <a:cs typeface="Times New Roman"/>
                <a:sym typeface="Times New Roman"/>
              </a:rPr>
              <a:t>Brute-Force Attack</a:t>
            </a:r>
            <a:endParaRPr sz="2000" b="1">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AES is definitely more secure than DES due to the larger-size key (128, 192, and 256 bits). Let us compare DES with 56-bit cipher key and AES with 128-bit cipher key.</a:t>
            </a:r>
            <a:endParaRPr sz="20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For DES we need 256 tests to find the key; for AES we need 2128 tests to find the key. This means that if we can break DES in t seconds, we need (272 × t) seconds to break AES. This would be almost impossible. In addition, AES provides two other versions with longer cipher keys. The lack of weak keys is another advantage of AES over DES.</a:t>
            </a:r>
            <a:endParaRPr sz="200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40"/>
          <p:cNvSpPr txBox="1">
            <a:spLocks noGrp="1"/>
          </p:cNvSpPr>
          <p:nvPr>
            <p:ph type="body" idx="1"/>
          </p:nvPr>
        </p:nvSpPr>
        <p:spPr>
          <a:xfrm>
            <a:off x="311700" y="230750"/>
            <a:ext cx="8520600" cy="4347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2100" b="1">
                <a:solidFill>
                  <a:schemeClr val="dk1"/>
                </a:solidFill>
                <a:latin typeface="Times New Roman"/>
                <a:ea typeface="Times New Roman"/>
                <a:cs typeface="Times New Roman"/>
                <a:sym typeface="Times New Roman"/>
              </a:rPr>
              <a:t>Statistical Attacks</a:t>
            </a:r>
            <a:endParaRPr sz="2100" b="1">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 sz="2100">
                <a:solidFill>
                  <a:schemeClr val="dk1"/>
                </a:solidFill>
                <a:latin typeface="Times New Roman"/>
                <a:ea typeface="Times New Roman"/>
                <a:cs typeface="Times New Roman"/>
                <a:sym typeface="Times New Roman"/>
              </a:rPr>
              <a:t>The strong diffusion and confusion provided by the combination of the SubBytes, ShiftRows, and MixColumns transformations removes any frequency pattern in the plaintext. Numerous tests have failed to do statistical analysis of the ciphertext.</a:t>
            </a:r>
            <a:endParaRPr sz="21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21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2100" b="1">
                <a:solidFill>
                  <a:schemeClr val="dk1"/>
                </a:solidFill>
                <a:latin typeface="Times New Roman"/>
                <a:ea typeface="Times New Roman"/>
                <a:cs typeface="Times New Roman"/>
                <a:sym typeface="Times New Roman"/>
              </a:rPr>
              <a:t>Differential and Linear Attacks</a:t>
            </a:r>
            <a:endParaRPr sz="2100" b="1">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2100">
                <a:solidFill>
                  <a:schemeClr val="dk1"/>
                </a:solidFill>
                <a:latin typeface="Times New Roman"/>
                <a:ea typeface="Times New Roman"/>
                <a:cs typeface="Times New Roman"/>
                <a:sym typeface="Times New Roman"/>
              </a:rPr>
              <a:t>AES was designed after DES. Differential and linear cryptanalysis attacks were no doubt taken into consideration. There are no differential and linear attacks on AES as yet.</a:t>
            </a:r>
            <a:endParaRPr sz="21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41"/>
          <p:cNvSpPr txBox="1">
            <a:spLocks noGrp="1"/>
          </p:cNvSpPr>
          <p:nvPr>
            <p:ph type="body" idx="1"/>
          </p:nvPr>
        </p:nvSpPr>
        <p:spPr>
          <a:xfrm>
            <a:off x="254000" y="171825"/>
            <a:ext cx="8520600" cy="481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0"/>
              </a:spcAft>
              <a:buClr>
                <a:schemeClr val="dk1"/>
              </a:buClr>
              <a:buSzPts val="1018"/>
              <a:buFont typeface="Arial"/>
              <a:buNone/>
            </a:pPr>
            <a:r>
              <a:rPr lang="en" sz="2265" b="1">
                <a:solidFill>
                  <a:schemeClr val="dk1"/>
                </a:solidFill>
                <a:latin typeface="Times New Roman"/>
                <a:ea typeface="Times New Roman"/>
                <a:cs typeface="Times New Roman"/>
                <a:sym typeface="Times New Roman"/>
              </a:rPr>
              <a:t>Implementation</a:t>
            </a:r>
            <a:endParaRPr sz="2265" b="1">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Clr>
                <a:schemeClr val="dk1"/>
              </a:buClr>
              <a:buSzPts val="1018"/>
              <a:buFont typeface="Arial"/>
              <a:buNone/>
            </a:pPr>
            <a:r>
              <a:rPr lang="en" sz="2265">
                <a:solidFill>
                  <a:schemeClr val="dk1"/>
                </a:solidFill>
                <a:latin typeface="Times New Roman"/>
                <a:ea typeface="Times New Roman"/>
                <a:cs typeface="Times New Roman"/>
                <a:sym typeface="Times New Roman"/>
              </a:rPr>
              <a:t>AES can be implemented in software, hardware, and firmware. The implementation can use table lookup process or routines that use a well-defined algebraic structure. The transformation can be either byte-oriented or word-oriented. In the byte-oriented version, the whole algorithm can use an 8-bit processor; in the word-oriented version, it can use a 32-bit processor. In either case, the design of constants makes processing</a:t>
            </a:r>
            <a:endParaRPr sz="2265">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SzPts val="1018"/>
              <a:buNone/>
            </a:pPr>
            <a:r>
              <a:rPr lang="en" sz="2265">
                <a:solidFill>
                  <a:schemeClr val="dk1"/>
                </a:solidFill>
                <a:latin typeface="Times New Roman"/>
                <a:ea typeface="Times New Roman"/>
                <a:cs typeface="Times New Roman"/>
                <a:sym typeface="Times New Roman"/>
              </a:rPr>
              <a:t>very fast.</a:t>
            </a:r>
            <a:endParaRPr sz="2265">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Clr>
                <a:schemeClr val="dk1"/>
              </a:buClr>
              <a:buSzPts val="1018"/>
              <a:buFont typeface="Arial"/>
              <a:buNone/>
            </a:pPr>
            <a:endParaRPr sz="2265">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Clr>
                <a:schemeClr val="dk1"/>
              </a:buClr>
              <a:buSzPts val="1018"/>
              <a:buFont typeface="Arial"/>
              <a:buNone/>
            </a:pPr>
            <a:r>
              <a:rPr lang="en" sz="2265" b="1">
                <a:solidFill>
                  <a:schemeClr val="dk1"/>
                </a:solidFill>
                <a:latin typeface="Times New Roman"/>
                <a:ea typeface="Times New Roman"/>
                <a:cs typeface="Times New Roman"/>
                <a:sym typeface="Times New Roman"/>
              </a:rPr>
              <a:t>Simplicity and Cost</a:t>
            </a:r>
            <a:endParaRPr sz="2265" b="1">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Clr>
                <a:schemeClr val="dk1"/>
              </a:buClr>
              <a:buSzPts val="1018"/>
              <a:buFont typeface="Arial"/>
              <a:buNone/>
            </a:pPr>
            <a:r>
              <a:rPr lang="en" sz="2265">
                <a:solidFill>
                  <a:schemeClr val="dk1"/>
                </a:solidFill>
                <a:latin typeface="Times New Roman"/>
                <a:ea typeface="Times New Roman"/>
                <a:cs typeface="Times New Roman"/>
                <a:sym typeface="Times New Roman"/>
              </a:rPr>
              <a:t>The algorithms used in AES are so simple that they can be easily implemented using cheap processors and a minimum amount of memory.</a:t>
            </a:r>
            <a:endParaRPr sz="2265">
              <a:solidFill>
                <a:schemeClr val="dk1"/>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endParaRPr sz="1865">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13</a:t>
            </a:fld>
            <a:endParaRPr/>
          </a:p>
        </p:txBody>
      </p:sp>
      <p:cxnSp>
        <p:nvCxnSpPr>
          <p:cNvPr id="138" name="Google Shape;138;p25"/>
          <p:cNvCxnSpPr/>
          <p:nvPr/>
        </p:nvCxnSpPr>
        <p:spPr>
          <a:xfrm>
            <a:off x="457200" y="1282303"/>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39" name="Google Shape;139;p25"/>
          <p:cNvCxnSpPr/>
          <p:nvPr/>
        </p:nvCxnSpPr>
        <p:spPr>
          <a:xfrm>
            <a:off x="457200" y="30861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40" name="Google Shape;140;p25"/>
          <p:cNvSpPr txBox="1"/>
          <p:nvPr/>
        </p:nvSpPr>
        <p:spPr>
          <a:xfrm>
            <a:off x="397675" y="370278"/>
            <a:ext cx="8077200" cy="1385400"/>
          </a:xfrm>
          <a:prstGeom prst="rect">
            <a:avLst/>
          </a:prstGeom>
          <a:solidFill>
            <a:srgbClr val="99FF3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imes New Roman"/>
              <a:buNone/>
            </a:pPr>
            <a:r>
              <a:rPr lang="en" sz="2800" b="1" i="0" u="none">
                <a:solidFill>
                  <a:schemeClr val="dk1"/>
                </a:solidFill>
                <a:latin typeface="Times New Roman"/>
                <a:ea typeface="Times New Roman"/>
                <a:cs typeface="Times New Roman"/>
                <a:sym typeface="Times New Roman"/>
              </a:rPr>
              <a:t>A full-size key </a:t>
            </a:r>
            <a:r>
              <a:rPr lang="en" sz="2800" b="1" i="1" u="none">
                <a:solidFill>
                  <a:schemeClr val="dk1"/>
                </a:solidFill>
                <a:latin typeface="Times New Roman"/>
                <a:ea typeface="Times New Roman"/>
                <a:cs typeface="Times New Roman"/>
                <a:sym typeface="Times New Roman"/>
              </a:rPr>
              <a:t>n</a:t>
            </a:r>
            <a:r>
              <a:rPr lang="en" sz="2800" b="1" i="0" u="none">
                <a:solidFill>
                  <a:schemeClr val="dk1"/>
                </a:solidFill>
                <a:latin typeface="Times New Roman"/>
                <a:ea typeface="Times New Roman"/>
                <a:cs typeface="Times New Roman"/>
                <a:sym typeface="Times New Roman"/>
              </a:rPr>
              <a:t>-bit transposition cipher or a substitution block cipher can be modeled</a:t>
            </a:r>
            <a:endParaRPr/>
          </a:p>
          <a:p>
            <a:pPr marL="0" marR="0" lvl="0" indent="0" algn="ctr" rtl="0">
              <a:lnSpc>
                <a:spcPct val="100000"/>
              </a:lnSpc>
              <a:spcBef>
                <a:spcPts val="0"/>
              </a:spcBef>
              <a:spcAft>
                <a:spcPts val="0"/>
              </a:spcAft>
              <a:buClr>
                <a:schemeClr val="dk1"/>
              </a:buClr>
              <a:buSzPts val="2800"/>
              <a:buFont typeface="Times New Roman"/>
              <a:buNone/>
            </a:pPr>
            <a:r>
              <a:rPr lang="en" sz="2800" b="1" i="0" u="none">
                <a:solidFill>
                  <a:schemeClr val="dk1"/>
                </a:solidFill>
                <a:latin typeface="Times New Roman"/>
                <a:ea typeface="Times New Roman"/>
                <a:cs typeface="Times New Roman"/>
                <a:sym typeface="Times New Roman"/>
              </a:rPr>
              <a:t>as a permutation, but their key sizes are different:</a:t>
            </a:r>
            <a:endParaRPr/>
          </a:p>
        </p:txBody>
      </p:sp>
      <p:sp>
        <p:nvSpPr>
          <p:cNvPr id="141" name="Google Shape;141;p25"/>
          <p:cNvSpPr txBox="1"/>
          <p:nvPr/>
        </p:nvSpPr>
        <p:spPr>
          <a:xfrm>
            <a:off x="457200" y="2094603"/>
            <a:ext cx="8077200" cy="954300"/>
          </a:xfrm>
          <a:prstGeom prst="rect">
            <a:avLst/>
          </a:prstGeom>
          <a:solidFill>
            <a:srgbClr val="99FF33"/>
          </a:solidFill>
          <a:ln>
            <a:noFill/>
          </a:ln>
        </p:spPr>
        <p:txBody>
          <a:bodyPr spcFirstLastPara="1" wrap="square" lIns="91425" tIns="45700" rIns="91425" bIns="45700" anchor="t" anchorCtr="0">
            <a:spAutoFit/>
          </a:bodyPr>
          <a:lstStyle/>
          <a:p>
            <a:pPr marL="0" marR="0" lvl="0" indent="-177800" algn="l" rtl="0">
              <a:lnSpc>
                <a:spcPct val="100000"/>
              </a:lnSpc>
              <a:spcBef>
                <a:spcPts val="0"/>
              </a:spcBef>
              <a:spcAft>
                <a:spcPts val="0"/>
              </a:spcAft>
              <a:buClr>
                <a:schemeClr val="dk1"/>
              </a:buClr>
              <a:buSzPts val="2800"/>
              <a:buFont typeface="Noto Sans Symbols"/>
              <a:buChar char="❑"/>
            </a:pPr>
            <a:r>
              <a:rPr lang="en" sz="2800" b="1" i="0" u="none">
                <a:solidFill>
                  <a:schemeClr val="dk1"/>
                </a:solidFill>
                <a:latin typeface="Times New Roman"/>
                <a:ea typeface="Times New Roman"/>
                <a:cs typeface="Times New Roman"/>
                <a:sym typeface="Times New Roman"/>
              </a:rPr>
              <a:t>  Transposition: the key is </a:t>
            </a:r>
            <a:r>
              <a:rPr lang="en" sz="2800" b="1">
                <a:solidFill>
                  <a:schemeClr val="hlink"/>
                </a:solidFill>
                <a:latin typeface="Noto Sans Symbols"/>
                <a:ea typeface="Noto Sans Symbols"/>
                <a:cs typeface="Noto Sans Symbols"/>
                <a:sym typeface="Noto Sans Symbols"/>
              </a:rPr>
              <a:t>[</a:t>
            </a:r>
            <a:r>
              <a:rPr lang="en" sz="2800" b="1" i="0" u="none">
                <a:solidFill>
                  <a:schemeClr val="hlink"/>
                </a:solidFill>
                <a:latin typeface="Times New Roman"/>
                <a:ea typeface="Times New Roman"/>
                <a:cs typeface="Times New Roman"/>
                <a:sym typeface="Times New Roman"/>
              </a:rPr>
              <a:t>log</a:t>
            </a:r>
            <a:r>
              <a:rPr lang="en" sz="2800" b="1" i="0" u="none" baseline="-25000">
                <a:solidFill>
                  <a:schemeClr val="hlink"/>
                </a:solidFill>
                <a:latin typeface="Times New Roman"/>
                <a:ea typeface="Times New Roman"/>
                <a:cs typeface="Times New Roman"/>
                <a:sym typeface="Times New Roman"/>
              </a:rPr>
              <a:t>2</a:t>
            </a:r>
            <a:r>
              <a:rPr lang="en" sz="2800" b="1" i="0" u="none">
                <a:solidFill>
                  <a:schemeClr val="hlink"/>
                </a:solidFill>
                <a:latin typeface="Times New Roman"/>
                <a:ea typeface="Times New Roman"/>
                <a:cs typeface="Times New Roman"/>
                <a:sym typeface="Times New Roman"/>
              </a:rPr>
              <a:t>n!</a:t>
            </a:r>
            <a:r>
              <a:rPr lang="en" sz="2800" b="1">
                <a:solidFill>
                  <a:schemeClr val="hlink"/>
                </a:solidFill>
                <a:latin typeface="Noto Sans Symbols"/>
                <a:ea typeface="Noto Sans Symbols"/>
                <a:cs typeface="Noto Sans Symbols"/>
                <a:sym typeface="Noto Sans Symbols"/>
              </a:rPr>
              <a:t>]</a:t>
            </a:r>
            <a:r>
              <a:rPr lang="en" sz="2800" b="1" i="0" u="none">
                <a:solidFill>
                  <a:schemeClr val="dk1"/>
                </a:solidFill>
                <a:latin typeface="Times New Roman"/>
                <a:ea typeface="Times New Roman"/>
                <a:cs typeface="Times New Roman"/>
                <a:sym typeface="Times New Roman"/>
              </a:rPr>
              <a:t> bits long.</a:t>
            </a:r>
            <a:endParaRPr/>
          </a:p>
          <a:p>
            <a:pPr marL="0" marR="0" lvl="0" indent="-177800" algn="l" rtl="0">
              <a:lnSpc>
                <a:spcPct val="100000"/>
              </a:lnSpc>
              <a:spcBef>
                <a:spcPts val="0"/>
              </a:spcBef>
              <a:spcAft>
                <a:spcPts val="0"/>
              </a:spcAft>
              <a:buClr>
                <a:schemeClr val="dk1"/>
              </a:buClr>
              <a:buSzPts val="2800"/>
              <a:buFont typeface="Noto Sans Symbols"/>
              <a:buChar char="❑"/>
            </a:pPr>
            <a:r>
              <a:rPr lang="en" sz="2800" b="1" i="0" u="none">
                <a:solidFill>
                  <a:schemeClr val="dk1"/>
                </a:solidFill>
                <a:latin typeface="Times New Roman"/>
                <a:ea typeface="Times New Roman"/>
                <a:cs typeface="Times New Roman"/>
                <a:sym typeface="Times New Roman"/>
              </a:rPr>
              <a:t>  Substitution: the key is </a:t>
            </a:r>
            <a:r>
              <a:rPr lang="en" sz="2800" b="1">
                <a:solidFill>
                  <a:schemeClr val="hlink"/>
                </a:solidFill>
                <a:latin typeface="Noto Sans Symbols"/>
                <a:ea typeface="Noto Sans Symbols"/>
                <a:cs typeface="Noto Sans Symbols"/>
                <a:sym typeface="Noto Sans Symbols"/>
              </a:rPr>
              <a:t>[</a:t>
            </a:r>
            <a:r>
              <a:rPr lang="en" sz="2800" b="1" i="0" u="none">
                <a:solidFill>
                  <a:schemeClr val="hlink"/>
                </a:solidFill>
                <a:latin typeface="Times New Roman"/>
                <a:ea typeface="Times New Roman"/>
                <a:cs typeface="Times New Roman"/>
                <a:sym typeface="Times New Roman"/>
              </a:rPr>
              <a:t>log</a:t>
            </a:r>
            <a:r>
              <a:rPr lang="en" sz="2800" b="1" i="0" u="none" baseline="-25000">
                <a:solidFill>
                  <a:schemeClr val="hlink"/>
                </a:solidFill>
                <a:latin typeface="Times New Roman"/>
                <a:ea typeface="Times New Roman"/>
                <a:cs typeface="Times New Roman"/>
                <a:sym typeface="Times New Roman"/>
              </a:rPr>
              <a:t>2</a:t>
            </a:r>
            <a:r>
              <a:rPr lang="en" sz="2800" b="1" i="0" u="none">
                <a:solidFill>
                  <a:schemeClr val="hlink"/>
                </a:solidFill>
                <a:latin typeface="Times New Roman"/>
                <a:ea typeface="Times New Roman"/>
                <a:cs typeface="Times New Roman"/>
                <a:sym typeface="Times New Roman"/>
              </a:rPr>
              <a:t>(2</a:t>
            </a:r>
            <a:r>
              <a:rPr lang="en" sz="2800" b="1" i="0" u="none" baseline="30000">
                <a:solidFill>
                  <a:schemeClr val="hlink"/>
                </a:solidFill>
                <a:latin typeface="Times New Roman"/>
                <a:ea typeface="Times New Roman"/>
                <a:cs typeface="Times New Roman"/>
                <a:sym typeface="Times New Roman"/>
              </a:rPr>
              <a:t>n</a:t>
            </a:r>
            <a:r>
              <a:rPr lang="en" sz="2800" b="1" i="0" u="none">
                <a:solidFill>
                  <a:schemeClr val="hlink"/>
                </a:solidFill>
                <a:latin typeface="Times New Roman"/>
                <a:ea typeface="Times New Roman"/>
                <a:cs typeface="Times New Roman"/>
                <a:sym typeface="Times New Roman"/>
              </a:rPr>
              <a:t>)!</a:t>
            </a:r>
            <a:r>
              <a:rPr lang="en" sz="2800" b="1">
                <a:solidFill>
                  <a:schemeClr val="hlink"/>
                </a:solidFill>
                <a:latin typeface="Noto Sans Symbols"/>
                <a:ea typeface="Noto Sans Symbols"/>
                <a:cs typeface="Noto Sans Symbols"/>
                <a:sym typeface="Noto Sans Symbols"/>
              </a:rPr>
              <a:t>]</a:t>
            </a:r>
            <a:r>
              <a:rPr lang="en" sz="2800" b="1" i="0" u="none">
                <a:solidFill>
                  <a:schemeClr val="hlink"/>
                </a:solidFill>
                <a:latin typeface="Noto Sans Symbols"/>
                <a:ea typeface="Noto Sans Symbols"/>
                <a:cs typeface="Noto Sans Symbols"/>
                <a:sym typeface="Noto Sans Symbols"/>
              </a:rPr>
              <a:t> </a:t>
            </a:r>
            <a:r>
              <a:rPr lang="en" sz="2800" b="1" i="0" u="none">
                <a:solidFill>
                  <a:schemeClr val="dk1"/>
                </a:solidFill>
                <a:latin typeface="Times New Roman"/>
                <a:ea typeface="Times New Roman"/>
                <a:cs typeface="Times New Roman"/>
                <a:sym typeface="Times New Roman"/>
              </a:rPr>
              <a:t>bits long.</a:t>
            </a:r>
            <a:endParaRPr/>
          </a:p>
        </p:txBody>
      </p:sp>
      <p:cxnSp>
        <p:nvCxnSpPr>
          <p:cNvPr id="142" name="Google Shape;142;p25"/>
          <p:cNvCxnSpPr/>
          <p:nvPr/>
        </p:nvCxnSpPr>
        <p:spPr>
          <a:xfrm>
            <a:off x="457200" y="36576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43" name="Google Shape;143;p25"/>
          <p:cNvCxnSpPr/>
          <p:nvPr/>
        </p:nvCxnSpPr>
        <p:spPr>
          <a:xfrm>
            <a:off x="457200" y="48006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44" name="Google Shape;144;p25"/>
          <p:cNvSpPr txBox="1"/>
          <p:nvPr/>
        </p:nvSpPr>
        <p:spPr>
          <a:xfrm>
            <a:off x="457200" y="3714750"/>
            <a:ext cx="8077200" cy="1385400"/>
          </a:xfrm>
          <a:prstGeom prst="rect">
            <a:avLst/>
          </a:prstGeom>
          <a:solidFill>
            <a:srgbClr val="99FF3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imes New Roman"/>
              <a:buNone/>
            </a:pPr>
            <a:r>
              <a:rPr lang="en" sz="2800" b="1" i="0" u="none">
                <a:solidFill>
                  <a:schemeClr val="dk1"/>
                </a:solidFill>
                <a:latin typeface="Times New Roman"/>
                <a:ea typeface="Times New Roman"/>
                <a:cs typeface="Times New Roman"/>
                <a:sym typeface="Times New Roman"/>
              </a:rPr>
              <a:t>A partial-key cipher is a group under the composition operation if it is a subgroup</a:t>
            </a:r>
            <a:endParaRPr/>
          </a:p>
          <a:p>
            <a:pPr marL="0" marR="0" lvl="0" indent="0" algn="ctr" rtl="0">
              <a:lnSpc>
                <a:spcPct val="100000"/>
              </a:lnSpc>
              <a:spcBef>
                <a:spcPts val="0"/>
              </a:spcBef>
              <a:spcAft>
                <a:spcPts val="0"/>
              </a:spcAft>
              <a:buClr>
                <a:schemeClr val="dk1"/>
              </a:buClr>
              <a:buSzPts val="2800"/>
              <a:buFont typeface="Times New Roman"/>
              <a:buNone/>
            </a:pPr>
            <a:r>
              <a:rPr lang="en" sz="2800" b="1" i="0" u="none">
                <a:solidFill>
                  <a:schemeClr val="dk1"/>
                </a:solidFill>
                <a:latin typeface="Times New Roman"/>
                <a:ea typeface="Times New Roman"/>
                <a:cs typeface="Times New Roman"/>
                <a:sym typeface="Times New Roman"/>
              </a:rPr>
              <a:t>of the corresponding full-size key cipher.</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42"/>
          <p:cNvSpPr txBox="1">
            <a:spLocks noGrp="1"/>
          </p:cNvSpPr>
          <p:nvPr>
            <p:ph type="title"/>
          </p:nvPr>
        </p:nvSpPr>
        <p:spPr>
          <a:xfrm>
            <a:off x="398225" y="41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Diffi Hellman key exchange algorithm</a:t>
            </a:r>
            <a:endParaRPr b="1"/>
          </a:p>
        </p:txBody>
      </p:sp>
      <p:sp>
        <p:nvSpPr>
          <p:cNvPr id="958" name="Google Shape;958;p142"/>
          <p:cNvSpPr txBox="1">
            <a:spLocks noGrp="1"/>
          </p:cNvSpPr>
          <p:nvPr>
            <p:ph type="body" idx="1"/>
          </p:nvPr>
        </p:nvSpPr>
        <p:spPr>
          <a:xfrm>
            <a:off x="273225" y="663375"/>
            <a:ext cx="8520600" cy="4287900"/>
          </a:xfrm>
          <a:prstGeom prst="rect">
            <a:avLst/>
          </a:prstGeom>
        </p:spPr>
        <p:txBody>
          <a:bodyPr spcFirstLastPara="1" wrap="square" lIns="91425" tIns="91425" rIns="91425" bIns="91425" anchor="t" anchorCtr="0">
            <a:noAutofit/>
          </a:bodyPr>
          <a:lstStyle/>
          <a:p>
            <a:pPr marL="457200" lvl="0" indent="-374650" algn="just" rtl="0">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In the Diffie-Hellman protocol two parties create a symmetric session key without the need of a KDC. </a:t>
            </a:r>
            <a:endParaRPr sz="2300">
              <a:solidFill>
                <a:schemeClr val="dk1"/>
              </a:solidFill>
              <a:latin typeface="Times New Roman"/>
              <a:ea typeface="Times New Roman"/>
              <a:cs typeface="Times New Roman"/>
              <a:sym typeface="Times New Roman"/>
            </a:endParaRPr>
          </a:p>
          <a:p>
            <a:pPr marL="457200" lvl="0" indent="-374650" algn="just" rtl="0">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Before establishing a symmetric key, the two parties need to choose two numbers p and g. </a:t>
            </a:r>
            <a:endParaRPr sz="2300">
              <a:solidFill>
                <a:schemeClr val="dk1"/>
              </a:solidFill>
              <a:latin typeface="Times New Roman"/>
              <a:ea typeface="Times New Roman"/>
              <a:cs typeface="Times New Roman"/>
              <a:sym typeface="Times New Roman"/>
            </a:endParaRPr>
          </a:p>
          <a:p>
            <a:pPr marL="457200" lvl="0" indent="-374650" algn="just" rtl="0">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The first number, p, is a large prime number on the order of 300 decimal digits (1024 bits). </a:t>
            </a:r>
            <a:endParaRPr sz="2300">
              <a:solidFill>
                <a:schemeClr val="dk1"/>
              </a:solidFill>
              <a:latin typeface="Times New Roman"/>
              <a:ea typeface="Times New Roman"/>
              <a:cs typeface="Times New Roman"/>
              <a:sym typeface="Times New Roman"/>
            </a:endParaRPr>
          </a:p>
          <a:p>
            <a:pPr marL="457200" lvl="0" indent="-374650" algn="just" rtl="0">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The second number, g, is a generator of order p − 1 in the group &lt;Zp*, ×&gt;. </a:t>
            </a:r>
            <a:endParaRPr sz="2300">
              <a:solidFill>
                <a:schemeClr val="dk1"/>
              </a:solidFill>
              <a:latin typeface="Times New Roman"/>
              <a:ea typeface="Times New Roman"/>
              <a:cs typeface="Times New Roman"/>
              <a:sym typeface="Times New Roman"/>
            </a:endParaRPr>
          </a:p>
          <a:p>
            <a:pPr marL="457200" lvl="0" indent="-374650" algn="just" rtl="0">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These two (group and generator) do not need to be confidential. They can be sent through the Internet; they can be public.</a:t>
            </a:r>
            <a:endParaRPr sz="23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43"/>
          <p:cNvSpPr txBox="1">
            <a:spLocks noGrp="1"/>
          </p:cNvSpPr>
          <p:nvPr>
            <p:ph type="body" idx="1"/>
          </p:nvPr>
        </p:nvSpPr>
        <p:spPr>
          <a:xfrm>
            <a:off x="311700" y="221125"/>
            <a:ext cx="8520600" cy="4768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935"/>
              <a:buNone/>
            </a:pPr>
            <a:r>
              <a:rPr lang="en" sz="2005" b="1">
                <a:solidFill>
                  <a:schemeClr val="dk1"/>
                </a:solidFill>
                <a:latin typeface="Times New Roman"/>
                <a:ea typeface="Times New Roman"/>
                <a:cs typeface="Times New Roman"/>
                <a:sym typeface="Times New Roman"/>
              </a:rPr>
              <a:t>The steps are as follows:</a:t>
            </a:r>
            <a:endParaRPr sz="2005" b="1">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935"/>
              <a:buFont typeface="Arial"/>
              <a:buNone/>
            </a:pPr>
            <a:endParaRPr sz="1729">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935"/>
              <a:buFont typeface="Arial"/>
              <a:buNone/>
            </a:pPr>
            <a:r>
              <a:rPr lang="en" sz="1729">
                <a:solidFill>
                  <a:schemeClr val="dk1"/>
                </a:solidFill>
                <a:latin typeface="Times New Roman"/>
                <a:ea typeface="Times New Roman"/>
                <a:cs typeface="Times New Roman"/>
                <a:sym typeface="Times New Roman"/>
              </a:rPr>
              <a:t>1.</a:t>
            </a:r>
            <a:r>
              <a:rPr lang="en" sz="2161">
                <a:solidFill>
                  <a:schemeClr val="dk1"/>
                </a:solidFill>
                <a:latin typeface="Times New Roman"/>
                <a:ea typeface="Times New Roman"/>
                <a:cs typeface="Times New Roman"/>
                <a:sym typeface="Times New Roman"/>
              </a:rPr>
              <a:t> Alice chooses a large random number x such that 0 ≤ x ≤ p − 1 and calculates</a:t>
            </a:r>
            <a:endParaRPr sz="2161">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935"/>
              <a:buFont typeface="Arial"/>
              <a:buNone/>
            </a:pPr>
            <a:r>
              <a:rPr lang="en" sz="2161">
                <a:solidFill>
                  <a:schemeClr val="dk1"/>
                </a:solidFill>
                <a:latin typeface="Times New Roman"/>
                <a:ea typeface="Times New Roman"/>
                <a:cs typeface="Times New Roman"/>
                <a:sym typeface="Times New Roman"/>
              </a:rPr>
              <a:t>R</a:t>
            </a:r>
            <a:r>
              <a:rPr lang="en" sz="2161" baseline="-25000">
                <a:solidFill>
                  <a:schemeClr val="dk1"/>
                </a:solidFill>
                <a:latin typeface="Times New Roman"/>
                <a:ea typeface="Times New Roman"/>
                <a:cs typeface="Times New Roman"/>
                <a:sym typeface="Times New Roman"/>
              </a:rPr>
              <a:t>1</a:t>
            </a:r>
            <a:r>
              <a:rPr lang="en" sz="2161">
                <a:solidFill>
                  <a:schemeClr val="dk1"/>
                </a:solidFill>
                <a:latin typeface="Times New Roman"/>
                <a:ea typeface="Times New Roman"/>
                <a:cs typeface="Times New Roman"/>
                <a:sym typeface="Times New Roman"/>
              </a:rPr>
              <a:t> = g</a:t>
            </a:r>
            <a:r>
              <a:rPr lang="en" sz="2161" baseline="30000">
                <a:solidFill>
                  <a:schemeClr val="dk1"/>
                </a:solidFill>
                <a:latin typeface="Times New Roman"/>
                <a:ea typeface="Times New Roman"/>
                <a:cs typeface="Times New Roman"/>
                <a:sym typeface="Times New Roman"/>
              </a:rPr>
              <a:t>x </a:t>
            </a:r>
            <a:r>
              <a:rPr lang="en" sz="2161">
                <a:solidFill>
                  <a:schemeClr val="dk1"/>
                </a:solidFill>
                <a:latin typeface="Times New Roman"/>
                <a:ea typeface="Times New Roman"/>
                <a:cs typeface="Times New Roman"/>
                <a:sym typeface="Times New Roman"/>
              </a:rPr>
              <a:t>mod p.</a:t>
            </a:r>
            <a:endParaRPr sz="2161">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935"/>
              <a:buFont typeface="Arial"/>
              <a:buNone/>
            </a:pPr>
            <a:r>
              <a:rPr lang="en" sz="2161">
                <a:solidFill>
                  <a:schemeClr val="dk1"/>
                </a:solidFill>
                <a:latin typeface="Times New Roman"/>
                <a:ea typeface="Times New Roman"/>
                <a:cs typeface="Times New Roman"/>
                <a:sym typeface="Times New Roman"/>
              </a:rPr>
              <a:t>2. Bob chooses another large random number y such that 0 ≤ y ≤ p − 1 and calculates R</a:t>
            </a:r>
            <a:r>
              <a:rPr lang="en" sz="2161" baseline="-25000">
                <a:solidFill>
                  <a:schemeClr val="dk1"/>
                </a:solidFill>
                <a:latin typeface="Times New Roman"/>
                <a:ea typeface="Times New Roman"/>
                <a:cs typeface="Times New Roman"/>
                <a:sym typeface="Times New Roman"/>
              </a:rPr>
              <a:t>2</a:t>
            </a:r>
            <a:r>
              <a:rPr lang="en" sz="2161">
                <a:solidFill>
                  <a:schemeClr val="dk1"/>
                </a:solidFill>
                <a:latin typeface="Times New Roman"/>
                <a:ea typeface="Times New Roman"/>
                <a:cs typeface="Times New Roman"/>
                <a:sym typeface="Times New Roman"/>
              </a:rPr>
              <a:t> = g</a:t>
            </a:r>
            <a:r>
              <a:rPr lang="en" sz="2161" baseline="30000">
                <a:solidFill>
                  <a:schemeClr val="dk1"/>
                </a:solidFill>
                <a:latin typeface="Times New Roman"/>
                <a:ea typeface="Times New Roman"/>
                <a:cs typeface="Times New Roman"/>
                <a:sym typeface="Times New Roman"/>
              </a:rPr>
              <a:t>y</a:t>
            </a:r>
            <a:r>
              <a:rPr lang="en" sz="2161">
                <a:solidFill>
                  <a:schemeClr val="dk1"/>
                </a:solidFill>
                <a:latin typeface="Times New Roman"/>
                <a:ea typeface="Times New Roman"/>
                <a:cs typeface="Times New Roman"/>
                <a:sym typeface="Times New Roman"/>
              </a:rPr>
              <a:t> mod p.</a:t>
            </a:r>
            <a:endParaRPr sz="2161">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935"/>
              <a:buFont typeface="Arial"/>
              <a:buNone/>
            </a:pPr>
            <a:r>
              <a:rPr lang="en" sz="2161">
                <a:solidFill>
                  <a:schemeClr val="dk1"/>
                </a:solidFill>
                <a:latin typeface="Times New Roman"/>
                <a:ea typeface="Times New Roman"/>
                <a:cs typeface="Times New Roman"/>
                <a:sym typeface="Times New Roman"/>
              </a:rPr>
              <a:t>3. Alice sends R</a:t>
            </a:r>
            <a:r>
              <a:rPr lang="en" sz="2161" baseline="-25000">
                <a:solidFill>
                  <a:schemeClr val="dk1"/>
                </a:solidFill>
                <a:latin typeface="Times New Roman"/>
                <a:ea typeface="Times New Roman"/>
                <a:cs typeface="Times New Roman"/>
                <a:sym typeface="Times New Roman"/>
              </a:rPr>
              <a:t>1 </a:t>
            </a:r>
            <a:r>
              <a:rPr lang="en" sz="2161">
                <a:solidFill>
                  <a:schemeClr val="dk1"/>
                </a:solidFill>
                <a:latin typeface="Times New Roman"/>
                <a:ea typeface="Times New Roman"/>
                <a:cs typeface="Times New Roman"/>
                <a:sym typeface="Times New Roman"/>
              </a:rPr>
              <a:t>to Bob. Note that Alice does not send the value of x; she sends only R</a:t>
            </a:r>
            <a:r>
              <a:rPr lang="en" sz="2161" baseline="-25000">
                <a:solidFill>
                  <a:schemeClr val="dk1"/>
                </a:solidFill>
                <a:latin typeface="Times New Roman"/>
                <a:ea typeface="Times New Roman"/>
                <a:cs typeface="Times New Roman"/>
                <a:sym typeface="Times New Roman"/>
              </a:rPr>
              <a:t>1</a:t>
            </a:r>
            <a:r>
              <a:rPr lang="en" sz="2161">
                <a:solidFill>
                  <a:schemeClr val="dk1"/>
                </a:solidFill>
                <a:latin typeface="Times New Roman"/>
                <a:ea typeface="Times New Roman"/>
                <a:cs typeface="Times New Roman"/>
                <a:sym typeface="Times New Roman"/>
              </a:rPr>
              <a:t>.</a:t>
            </a:r>
            <a:endParaRPr sz="2161">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935"/>
              <a:buFont typeface="Arial"/>
              <a:buNone/>
            </a:pPr>
            <a:r>
              <a:rPr lang="en" sz="2161">
                <a:solidFill>
                  <a:schemeClr val="dk1"/>
                </a:solidFill>
                <a:latin typeface="Times New Roman"/>
                <a:ea typeface="Times New Roman"/>
                <a:cs typeface="Times New Roman"/>
                <a:sym typeface="Times New Roman"/>
              </a:rPr>
              <a:t>4. Bob sends R</a:t>
            </a:r>
            <a:r>
              <a:rPr lang="en" sz="2161" baseline="-25000">
                <a:solidFill>
                  <a:schemeClr val="dk1"/>
                </a:solidFill>
                <a:latin typeface="Times New Roman"/>
                <a:ea typeface="Times New Roman"/>
                <a:cs typeface="Times New Roman"/>
                <a:sym typeface="Times New Roman"/>
              </a:rPr>
              <a:t>2</a:t>
            </a:r>
            <a:r>
              <a:rPr lang="en" sz="2161">
                <a:solidFill>
                  <a:schemeClr val="dk1"/>
                </a:solidFill>
                <a:latin typeface="Times New Roman"/>
                <a:ea typeface="Times New Roman"/>
                <a:cs typeface="Times New Roman"/>
                <a:sym typeface="Times New Roman"/>
              </a:rPr>
              <a:t> to Alice. Again, note that Bob does not send the value of y, he sends only R</a:t>
            </a:r>
            <a:r>
              <a:rPr lang="en" sz="2161" baseline="-25000">
                <a:solidFill>
                  <a:schemeClr val="dk1"/>
                </a:solidFill>
                <a:latin typeface="Times New Roman"/>
                <a:ea typeface="Times New Roman"/>
                <a:cs typeface="Times New Roman"/>
                <a:sym typeface="Times New Roman"/>
              </a:rPr>
              <a:t>2</a:t>
            </a:r>
            <a:r>
              <a:rPr lang="en" sz="2161">
                <a:solidFill>
                  <a:schemeClr val="dk1"/>
                </a:solidFill>
                <a:latin typeface="Times New Roman"/>
                <a:ea typeface="Times New Roman"/>
                <a:cs typeface="Times New Roman"/>
                <a:sym typeface="Times New Roman"/>
              </a:rPr>
              <a:t>.</a:t>
            </a:r>
            <a:endParaRPr sz="2161">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935"/>
              <a:buFont typeface="Arial"/>
              <a:buNone/>
            </a:pPr>
            <a:r>
              <a:rPr lang="en" sz="2161">
                <a:solidFill>
                  <a:schemeClr val="dk1"/>
                </a:solidFill>
                <a:latin typeface="Times New Roman"/>
                <a:ea typeface="Times New Roman"/>
                <a:cs typeface="Times New Roman"/>
                <a:sym typeface="Times New Roman"/>
              </a:rPr>
              <a:t>5. Alice calculates K = (R</a:t>
            </a:r>
            <a:r>
              <a:rPr lang="en" sz="2161" baseline="-25000">
                <a:solidFill>
                  <a:schemeClr val="dk1"/>
                </a:solidFill>
                <a:latin typeface="Times New Roman"/>
                <a:ea typeface="Times New Roman"/>
                <a:cs typeface="Times New Roman"/>
                <a:sym typeface="Times New Roman"/>
              </a:rPr>
              <a:t>2</a:t>
            </a:r>
            <a:r>
              <a:rPr lang="en" sz="2161">
                <a:solidFill>
                  <a:schemeClr val="dk1"/>
                </a:solidFill>
                <a:latin typeface="Times New Roman"/>
                <a:ea typeface="Times New Roman"/>
                <a:cs typeface="Times New Roman"/>
                <a:sym typeface="Times New Roman"/>
              </a:rPr>
              <a:t>)</a:t>
            </a:r>
            <a:r>
              <a:rPr lang="en" sz="2161" baseline="30000">
                <a:solidFill>
                  <a:schemeClr val="dk1"/>
                </a:solidFill>
                <a:latin typeface="Times New Roman"/>
                <a:ea typeface="Times New Roman"/>
                <a:cs typeface="Times New Roman"/>
                <a:sym typeface="Times New Roman"/>
              </a:rPr>
              <a:t>x</a:t>
            </a:r>
            <a:r>
              <a:rPr lang="en" sz="2161">
                <a:solidFill>
                  <a:schemeClr val="dk1"/>
                </a:solidFill>
                <a:latin typeface="Times New Roman"/>
                <a:ea typeface="Times New Roman"/>
                <a:cs typeface="Times New Roman"/>
                <a:sym typeface="Times New Roman"/>
              </a:rPr>
              <a:t> mod p.</a:t>
            </a:r>
            <a:endParaRPr sz="2161">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935"/>
              <a:buFont typeface="Arial"/>
              <a:buNone/>
            </a:pPr>
            <a:r>
              <a:rPr lang="en" sz="2161">
                <a:solidFill>
                  <a:schemeClr val="dk1"/>
                </a:solidFill>
                <a:latin typeface="Times New Roman"/>
                <a:ea typeface="Times New Roman"/>
                <a:cs typeface="Times New Roman"/>
                <a:sym typeface="Times New Roman"/>
              </a:rPr>
              <a:t>6. Bob also calculates K = (R</a:t>
            </a:r>
            <a:r>
              <a:rPr lang="en" sz="2161" baseline="-25000">
                <a:solidFill>
                  <a:schemeClr val="dk1"/>
                </a:solidFill>
                <a:latin typeface="Times New Roman"/>
                <a:ea typeface="Times New Roman"/>
                <a:cs typeface="Times New Roman"/>
                <a:sym typeface="Times New Roman"/>
              </a:rPr>
              <a:t>1</a:t>
            </a:r>
            <a:r>
              <a:rPr lang="en" sz="2161">
                <a:solidFill>
                  <a:schemeClr val="dk1"/>
                </a:solidFill>
                <a:latin typeface="Times New Roman"/>
                <a:ea typeface="Times New Roman"/>
                <a:cs typeface="Times New Roman"/>
                <a:sym typeface="Times New Roman"/>
              </a:rPr>
              <a:t>)</a:t>
            </a:r>
            <a:r>
              <a:rPr lang="en" sz="2161" baseline="30000">
                <a:solidFill>
                  <a:schemeClr val="dk1"/>
                </a:solidFill>
                <a:latin typeface="Times New Roman"/>
                <a:ea typeface="Times New Roman"/>
                <a:cs typeface="Times New Roman"/>
                <a:sym typeface="Times New Roman"/>
              </a:rPr>
              <a:t>y</a:t>
            </a:r>
            <a:r>
              <a:rPr lang="en" sz="2161">
                <a:solidFill>
                  <a:schemeClr val="dk1"/>
                </a:solidFill>
                <a:latin typeface="Times New Roman"/>
                <a:ea typeface="Times New Roman"/>
                <a:cs typeface="Times New Roman"/>
                <a:sym typeface="Times New Roman"/>
              </a:rPr>
              <a:t> mod p.</a:t>
            </a:r>
            <a:endParaRPr sz="2161">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SzPts val="935"/>
              <a:buNone/>
            </a:pPr>
            <a:endParaRPr sz="153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Google Shape;968;p144"/>
          <p:cNvPicPr preferRelativeResize="0"/>
          <p:nvPr/>
        </p:nvPicPr>
        <p:blipFill>
          <a:blip r:embed="rId3">
            <a:alphaModFix/>
          </a:blip>
          <a:stretch>
            <a:fillRect/>
          </a:stretch>
        </p:blipFill>
        <p:spPr>
          <a:xfrm>
            <a:off x="1028699" y="219050"/>
            <a:ext cx="7228300" cy="4799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pic>
        <p:nvPicPr>
          <p:cNvPr id="973" name="Google Shape;973;p145"/>
          <p:cNvPicPr preferRelativeResize="0"/>
          <p:nvPr/>
        </p:nvPicPr>
        <p:blipFill>
          <a:blip r:embed="rId3">
            <a:alphaModFix/>
          </a:blip>
          <a:stretch>
            <a:fillRect/>
          </a:stretch>
        </p:blipFill>
        <p:spPr>
          <a:xfrm>
            <a:off x="-1" y="683152"/>
            <a:ext cx="8982325" cy="3710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pic>
        <p:nvPicPr>
          <p:cNvPr id="978" name="Google Shape;978;p146"/>
          <p:cNvPicPr preferRelativeResize="0"/>
          <p:nvPr/>
        </p:nvPicPr>
        <p:blipFill>
          <a:blip r:embed="rId3">
            <a:alphaModFix/>
          </a:blip>
          <a:stretch>
            <a:fillRect/>
          </a:stretch>
        </p:blipFill>
        <p:spPr>
          <a:xfrm>
            <a:off x="258975" y="365325"/>
            <a:ext cx="8722699" cy="3960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pic>
        <p:nvPicPr>
          <p:cNvPr id="983" name="Google Shape;983;p147"/>
          <p:cNvPicPr preferRelativeResize="0"/>
          <p:nvPr/>
        </p:nvPicPr>
        <p:blipFill>
          <a:blip r:embed="rId3">
            <a:alphaModFix/>
          </a:blip>
          <a:stretch>
            <a:fillRect/>
          </a:stretch>
        </p:blipFill>
        <p:spPr>
          <a:xfrm>
            <a:off x="305750" y="865250"/>
            <a:ext cx="8436325" cy="3374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pic>
        <p:nvPicPr>
          <p:cNvPr id="988" name="Google Shape;988;p148"/>
          <p:cNvPicPr preferRelativeResize="0"/>
          <p:nvPr/>
        </p:nvPicPr>
        <p:blipFill>
          <a:blip r:embed="rId3">
            <a:alphaModFix/>
          </a:blip>
          <a:stretch>
            <a:fillRect/>
          </a:stretch>
        </p:blipFill>
        <p:spPr>
          <a:xfrm>
            <a:off x="85161" y="903724"/>
            <a:ext cx="8973675" cy="3451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6000"/>
              <a:buFont typeface="Calibri"/>
              <a:buNone/>
            </a:pPr>
            <a:r>
              <a:rPr lang="en" sz="3000" b="1">
                <a:latin typeface="Times New Roman"/>
                <a:ea typeface="Times New Roman"/>
                <a:cs typeface="Times New Roman"/>
                <a:sym typeface="Times New Roman"/>
              </a:rPr>
              <a:t>RSA: asymmetric key cryptography</a:t>
            </a:r>
            <a:endParaRPr sz="3000" b="1">
              <a:latin typeface="Times New Roman"/>
              <a:ea typeface="Times New Roman"/>
              <a:cs typeface="Times New Roman"/>
              <a:sym typeface="Times New Roman"/>
            </a:endParaRPr>
          </a:p>
        </p:txBody>
      </p:sp>
      <p:sp>
        <p:nvSpPr>
          <p:cNvPr id="994" name="Google Shape;994;p1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The most common public-key algorithm is the RSA cryptosystem, named for its inventors (Rivest, Shamir, and Adleman). </a:t>
            </a:r>
            <a:endParaRPr sz="2200">
              <a:solidFill>
                <a:schemeClr val="dk1"/>
              </a:solidFill>
              <a:latin typeface="Times New Roman"/>
              <a:ea typeface="Times New Roman"/>
              <a:cs typeface="Times New Roman"/>
              <a:sym typeface="Times New Roman"/>
            </a:endParaRPr>
          </a:p>
          <a:p>
            <a:pPr marL="457200" lvl="0" indent="-368300" algn="just" rtl="0">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RSA uses two exponents, e and d, where e is public and d is private. Suppose P is the plaintext and C is the ciphertext. </a:t>
            </a:r>
            <a:endParaRPr sz="2200">
              <a:solidFill>
                <a:schemeClr val="dk1"/>
              </a:solidFill>
              <a:latin typeface="Times New Roman"/>
              <a:ea typeface="Times New Roman"/>
              <a:cs typeface="Times New Roman"/>
              <a:sym typeface="Times New Roman"/>
            </a:endParaRPr>
          </a:p>
          <a:p>
            <a:pPr marL="457200" lvl="0" indent="-368300" algn="just" rtl="0">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Alice uses C = P</a:t>
            </a:r>
            <a:r>
              <a:rPr lang="en" sz="2200" baseline="30000">
                <a:solidFill>
                  <a:schemeClr val="dk1"/>
                </a:solidFill>
                <a:latin typeface="Times New Roman"/>
                <a:ea typeface="Times New Roman"/>
                <a:cs typeface="Times New Roman"/>
                <a:sym typeface="Times New Roman"/>
              </a:rPr>
              <a:t>e</a:t>
            </a:r>
            <a:r>
              <a:rPr lang="en" sz="2200">
                <a:solidFill>
                  <a:schemeClr val="dk1"/>
                </a:solidFill>
                <a:latin typeface="Times New Roman"/>
                <a:ea typeface="Times New Roman"/>
                <a:cs typeface="Times New Roman"/>
                <a:sym typeface="Times New Roman"/>
              </a:rPr>
              <a:t> mod n to create ciphertext C from  plaintext P; </a:t>
            </a:r>
            <a:endParaRPr sz="2200">
              <a:solidFill>
                <a:schemeClr val="dk1"/>
              </a:solidFill>
              <a:latin typeface="Times New Roman"/>
              <a:ea typeface="Times New Roman"/>
              <a:cs typeface="Times New Roman"/>
              <a:sym typeface="Times New Roman"/>
            </a:endParaRPr>
          </a:p>
          <a:p>
            <a:pPr marL="457200" lvl="0" indent="-368300" algn="just" rtl="0">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Bob uses P = C</a:t>
            </a:r>
            <a:r>
              <a:rPr lang="en" sz="2200" baseline="30000">
                <a:solidFill>
                  <a:schemeClr val="dk1"/>
                </a:solidFill>
                <a:latin typeface="Times New Roman"/>
                <a:ea typeface="Times New Roman"/>
                <a:cs typeface="Times New Roman"/>
                <a:sym typeface="Times New Roman"/>
              </a:rPr>
              <a:t>d </a:t>
            </a:r>
            <a:r>
              <a:rPr lang="en" sz="2200">
                <a:solidFill>
                  <a:schemeClr val="dk1"/>
                </a:solidFill>
                <a:latin typeface="Times New Roman"/>
                <a:ea typeface="Times New Roman"/>
                <a:cs typeface="Times New Roman"/>
                <a:sym typeface="Times New Roman"/>
              </a:rPr>
              <a:t>mod n to retrieve the plaintext sent by Alice. </a:t>
            </a:r>
            <a:endParaRPr sz="2200">
              <a:solidFill>
                <a:schemeClr val="dk1"/>
              </a:solidFill>
              <a:latin typeface="Times New Roman"/>
              <a:ea typeface="Times New Roman"/>
              <a:cs typeface="Times New Roman"/>
              <a:sym typeface="Times New Roman"/>
            </a:endParaRPr>
          </a:p>
          <a:p>
            <a:pPr marL="457200" lvl="0" indent="-368300" algn="just" rtl="0">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The modulus n, a very large number, is created during the key generation process.</a:t>
            </a:r>
            <a:endParaRPr sz="2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50"/>
          <p:cNvSpPr txBox="1">
            <a:spLocks noGrp="1"/>
          </p:cNvSpPr>
          <p:nvPr>
            <p:ph type="body" idx="1"/>
          </p:nvPr>
        </p:nvSpPr>
        <p:spPr>
          <a:xfrm>
            <a:off x="311700" y="394175"/>
            <a:ext cx="8600400" cy="4174800"/>
          </a:xfrm>
          <a:prstGeom prst="rect">
            <a:avLst/>
          </a:prstGeom>
        </p:spPr>
        <p:txBody>
          <a:bodyPr spcFirstLastPara="1" wrap="square" lIns="91425" tIns="91425" rIns="91425" bIns="91425" anchor="t" anchorCtr="0">
            <a:noAutofit/>
          </a:bodyPr>
          <a:lstStyle/>
          <a:p>
            <a:pPr marL="457200" lvl="0" indent="-374650" algn="just" rtl="0">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This means that Alice can encrypt in polynomial time (e is public), Bob also can decrypt in polynomial time (because he knows d), but Eve cannot decrypt because she would have to calculate the eth root of C using modular arithmetic.</a:t>
            </a:r>
            <a:endParaRPr sz="2300">
              <a:solidFill>
                <a:schemeClr val="dk1"/>
              </a:solidFill>
              <a:latin typeface="Times New Roman"/>
              <a:ea typeface="Times New Roman"/>
              <a:cs typeface="Times New Roman"/>
              <a:sym typeface="Times New Roman"/>
            </a:endParaRPr>
          </a:p>
          <a:p>
            <a:pPr marL="457200" lvl="0" indent="-374650" algn="just" rtl="0">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In other words, Alice uses a one-way function (modular exponentiation) with a trapdoor known only to Bob. Eve, who does not know the trapdoor, cannot decrypt the message. If some day, a polynomial algorithm for eth root modulo n calculation is found, modular exponentiation is not a one-way function any more.</a:t>
            </a:r>
            <a:endParaRPr sz="2300">
              <a:solidFill>
                <a:schemeClr val="dk1"/>
              </a:solidFill>
              <a:latin typeface="Times New Roman"/>
              <a:ea typeface="Times New Roman"/>
              <a:cs typeface="Times New Roman"/>
              <a:sym typeface="Times New Roman"/>
            </a:endParaRPr>
          </a:p>
          <a:p>
            <a:pPr marL="457200" lvl="0" indent="0" algn="l" rtl="0">
              <a:spcBef>
                <a:spcPts val="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pic>
        <p:nvPicPr>
          <p:cNvPr id="1004" name="Google Shape;1004;p151"/>
          <p:cNvPicPr preferRelativeResize="0"/>
          <p:nvPr/>
        </p:nvPicPr>
        <p:blipFill>
          <a:blip r:embed="rId3">
            <a:alphaModFix/>
          </a:blip>
          <a:stretch>
            <a:fillRect/>
          </a:stretch>
        </p:blipFill>
        <p:spPr>
          <a:xfrm>
            <a:off x="142275" y="682600"/>
            <a:ext cx="8656575" cy="3691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14</a:t>
            </a:fld>
            <a:endParaRPr/>
          </a:p>
        </p:txBody>
      </p:sp>
      <p:sp>
        <p:nvSpPr>
          <p:cNvPr id="150" name="Google Shape;150;p26"/>
          <p:cNvSpPr txBox="1"/>
          <p:nvPr/>
        </p:nvSpPr>
        <p:spPr>
          <a:xfrm>
            <a:off x="228600" y="842963"/>
            <a:ext cx="8686800" cy="13854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Modern block ciphers normally are keyed substitution ciphers in which the key allows only partial mappings from the possible inputs to the possible outputs. </a:t>
            </a:r>
            <a:endParaRPr/>
          </a:p>
        </p:txBody>
      </p:sp>
      <p:sp>
        <p:nvSpPr>
          <p:cNvPr id="151" name="Google Shape;151;p26"/>
          <p:cNvSpPr txBox="1"/>
          <p:nvPr/>
        </p:nvSpPr>
        <p:spPr>
          <a:xfrm>
            <a:off x="1143000" y="0"/>
            <a:ext cx="7807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a:solidFill>
                  <a:schemeClr val="dk1"/>
                </a:solidFill>
                <a:latin typeface="Times New Roman"/>
                <a:ea typeface="Times New Roman"/>
                <a:cs typeface="Times New Roman"/>
                <a:sym typeface="Times New Roman"/>
              </a:rPr>
              <a:t>Components of a Modern Block Cipher</a:t>
            </a:r>
            <a:endParaRPr>
              <a:solidFill>
                <a:schemeClr val="dk1"/>
              </a:solidFill>
              <a:latin typeface="Times New Roman"/>
              <a:ea typeface="Times New Roman"/>
              <a:cs typeface="Times New Roman"/>
              <a:sym typeface="Times New Roman"/>
            </a:endParaRPr>
          </a:p>
        </p:txBody>
      </p:sp>
      <p:sp>
        <p:nvSpPr>
          <p:cNvPr id="152" name="Google Shape;152;p26"/>
          <p:cNvSpPr txBox="1"/>
          <p:nvPr/>
        </p:nvSpPr>
        <p:spPr>
          <a:xfrm>
            <a:off x="76200" y="2558653"/>
            <a:ext cx="8686800" cy="9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 P-box (permutation box) parallels the traditional transposition cipher for characters. It transposes bits. </a:t>
            </a:r>
            <a:endParaRPr/>
          </a:p>
        </p:txBody>
      </p:sp>
      <p:sp>
        <p:nvSpPr>
          <p:cNvPr id="153" name="Google Shape;153;p26"/>
          <p:cNvSpPr txBox="1"/>
          <p:nvPr/>
        </p:nvSpPr>
        <p:spPr>
          <a:xfrm>
            <a:off x="152400" y="2182415"/>
            <a:ext cx="14082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800"/>
              <a:buFont typeface="Times New Roman"/>
              <a:buNone/>
            </a:pPr>
            <a:r>
              <a:rPr lang="en" sz="2800" b="1" i="0" u="none">
                <a:solidFill>
                  <a:schemeClr val="folHlink"/>
                </a:solidFill>
                <a:latin typeface="Times New Roman"/>
                <a:ea typeface="Times New Roman"/>
                <a:cs typeface="Times New Roman"/>
                <a:sym typeface="Times New Roman"/>
              </a:rPr>
              <a:t>P-Boxes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52"/>
          <p:cNvSpPr txBox="1">
            <a:spLocks noGrp="1"/>
          </p:cNvSpPr>
          <p:nvPr>
            <p:ph type="body" idx="1"/>
          </p:nvPr>
        </p:nvSpPr>
        <p:spPr>
          <a:xfrm>
            <a:off x="311700" y="105750"/>
            <a:ext cx="8520600" cy="446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solidFill>
                  <a:schemeClr val="dk1"/>
                </a:solidFill>
              </a:rPr>
              <a:t>Procedure</a:t>
            </a:r>
            <a:endParaRPr sz="2000" b="1">
              <a:solidFill>
                <a:schemeClr val="dk1"/>
              </a:solidFill>
            </a:endParaRPr>
          </a:p>
          <a:p>
            <a:pPr marL="0" lvl="0" indent="0" algn="l" rtl="0">
              <a:spcBef>
                <a:spcPts val="1200"/>
              </a:spcBef>
              <a:spcAft>
                <a:spcPts val="1200"/>
              </a:spcAft>
              <a:buNone/>
            </a:pPr>
            <a:endParaRPr/>
          </a:p>
        </p:txBody>
      </p:sp>
      <p:pic>
        <p:nvPicPr>
          <p:cNvPr id="1010" name="Google Shape;1010;p152"/>
          <p:cNvPicPr preferRelativeResize="0"/>
          <p:nvPr/>
        </p:nvPicPr>
        <p:blipFill>
          <a:blip r:embed="rId3">
            <a:alphaModFix/>
          </a:blip>
          <a:stretch>
            <a:fillRect/>
          </a:stretch>
        </p:blipFill>
        <p:spPr>
          <a:xfrm>
            <a:off x="1405525" y="567400"/>
            <a:ext cx="7247100" cy="4309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pic>
        <p:nvPicPr>
          <p:cNvPr id="1015" name="Google Shape;1015;p153"/>
          <p:cNvPicPr preferRelativeResize="0"/>
          <p:nvPr/>
        </p:nvPicPr>
        <p:blipFill>
          <a:blip r:embed="rId3">
            <a:alphaModFix/>
          </a:blip>
          <a:stretch>
            <a:fillRect/>
          </a:stretch>
        </p:blipFill>
        <p:spPr>
          <a:xfrm>
            <a:off x="499926" y="331100"/>
            <a:ext cx="7758525" cy="4395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54"/>
          <p:cNvSpPr txBox="1">
            <a:spLocks noGrp="1"/>
          </p:cNvSpPr>
          <p:nvPr>
            <p:ph type="body" idx="1"/>
          </p:nvPr>
        </p:nvSpPr>
        <p:spPr>
          <a:xfrm>
            <a:off x="359800" y="403775"/>
            <a:ext cx="8520600" cy="42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1"/>
                </a:solidFill>
                <a:latin typeface="Times New Roman"/>
                <a:ea typeface="Times New Roman"/>
                <a:cs typeface="Times New Roman"/>
                <a:sym typeface="Times New Roman"/>
              </a:rPr>
              <a:t>Encryption</a:t>
            </a:r>
            <a:endParaRPr sz="23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2300" b="1">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Anyone can send a message to Bob using his public key. Encryption in RSA can be done using an algorithm with polynomial time complexity, as shown in Algorithm 10.3. The fast exponentiation algorithm was discussed in Chapter 9. The size of the plaintext must be less than n, which means that if the size of the plaintext is larger than n, it should be divided into blocks.</a:t>
            </a:r>
            <a:endParaRPr sz="2400">
              <a:solidFill>
                <a:schemeClr val="dk1"/>
              </a:solidFill>
              <a:latin typeface="Times New Roman"/>
              <a:ea typeface="Times New Roman"/>
              <a:cs typeface="Times New Roman"/>
              <a:sym typeface="Times New Roman"/>
            </a:endParaRPr>
          </a:p>
          <a:p>
            <a:pPr marL="0" lvl="0" indent="0" algn="just" rtl="0">
              <a:spcBef>
                <a:spcPts val="0"/>
              </a:spcBef>
              <a:spcAft>
                <a:spcPts val="1200"/>
              </a:spcAft>
              <a:buNone/>
            </a:pPr>
            <a:endParaRPr sz="21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pic>
        <p:nvPicPr>
          <p:cNvPr id="1025" name="Google Shape;1025;p155"/>
          <p:cNvPicPr preferRelativeResize="0"/>
          <p:nvPr/>
        </p:nvPicPr>
        <p:blipFill>
          <a:blip r:embed="rId3">
            <a:alphaModFix/>
          </a:blip>
          <a:stretch>
            <a:fillRect/>
          </a:stretch>
        </p:blipFill>
        <p:spPr>
          <a:xfrm>
            <a:off x="192400" y="942175"/>
            <a:ext cx="8887050" cy="2441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56"/>
          <p:cNvSpPr txBox="1">
            <a:spLocks noGrp="1"/>
          </p:cNvSpPr>
          <p:nvPr>
            <p:ph type="body" idx="1"/>
          </p:nvPr>
        </p:nvSpPr>
        <p:spPr>
          <a:xfrm>
            <a:off x="311700" y="182675"/>
            <a:ext cx="8520600" cy="4386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600" b="1">
                <a:solidFill>
                  <a:schemeClr val="dk1"/>
                </a:solidFill>
                <a:latin typeface="Times New Roman"/>
                <a:ea typeface="Times New Roman"/>
                <a:cs typeface="Times New Roman"/>
                <a:sym typeface="Times New Roman"/>
              </a:rPr>
              <a:t>Decryption</a:t>
            </a:r>
            <a:endParaRPr sz="2600" b="1">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2600" b="1">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r>
              <a:rPr lang="en" sz="2600">
                <a:solidFill>
                  <a:schemeClr val="dk1"/>
                </a:solidFill>
                <a:latin typeface="Times New Roman"/>
                <a:ea typeface="Times New Roman"/>
                <a:cs typeface="Times New Roman"/>
                <a:sym typeface="Times New Roman"/>
              </a:rPr>
              <a:t>Bob can use Algorithm 10.4 to decrypt the ciphertext message he received. Decryption in RSA can be done using an algorithm with polynomial time complexity. The size of the ciphertext is less than n.</a:t>
            </a:r>
            <a:endParaRPr sz="26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157"/>
          <p:cNvPicPr preferRelativeResize="0"/>
          <p:nvPr/>
        </p:nvPicPr>
        <p:blipFill>
          <a:blip r:embed="rId3">
            <a:alphaModFix/>
          </a:blip>
          <a:stretch>
            <a:fillRect/>
          </a:stretch>
        </p:blipFill>
        <p:spPr>
          <a:xfrm>
            <a:off x="90873" y="903723"/>
            <a:ext cx="8755625" cy="325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pic>
        <p:nvPicPr>
          <p:cNvPr id="1040" name="Google Shape;1040;p158"/>
          <p:cNvPicPr preferRelativeResize="0"/>
          <p:nvPr/>
        </p:nvPicPr>
        <p:blipFill>
          <a:blip r:embed="rId3">
            <a:alphaModFix/>
          </a:blip>
          <a:stretch>
            <a:fillRect/>
          </a:stretch>
        </p:blipFill>
        <p:spPr>
          <a:xfrm>
            <a:off x="0" y="285723"/>
            <a:ext cx="8677225" cy="4338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pic>
        <p:nvPicPr>
          <p:cNvPr id="1045" name="Google Shape;1045;p159"/>
          <p:cNvPicPr preferRelativeResize="0"/>
          <p:nvPr/>
        </p:nvPicPr>
        <p:blipFill>
          <a:blip r:embed="rId3">
            <a:alphaModFix/>
          </a:blip>
          <a:stretch>
            <a:fillRect/>
          </a:stretch>
        </p:blipFill>
        <p:spPr>
          <a:xfrm>
            <a:off x="51400" y="596075"/>
            <a:ext cx="9144000" cy="39962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1050" name="Google Shape;1050;p160"/>
          <p:cNvPicPr preferRelativeResize="0"/>
          <p:nvPr/>
        </p:nvPicPr>
        <p:blipFill>
          <a:blip r:embed="rId3">
            <a:alphaModFix/>
          </a:blip>
          <a:stretch>
            <a:fillRect/>
          </a:stretch>
        </p:blipFill>
        <p:spPr>
          <a:xfrm>
            <a:off x="-1" y="817174"/>
            <a:ext cx="9040250" cy="341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161"/>
          <p:cNvPicPr preferRelativeResize="0"/>
          <p:nvPr/>
        </p:nvPicPr>
        <p:blipFill>
          <a:blip r:embed="rId3">
            <a:alphaModFix/>
          </a:blip>
          <a:stretch>
            <a:fillRect/>
          </a:stretch>
        </p:blipFill>
        <p:spPr>
          <a:xfrm>
            <a:off x="263725" y="980624"/>
            <a:ext cx="8434275" cy="3114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15</a:t>
            </a:fld>
            <a:endParaRPr/>
          </a:p>
        </p:txBody>
      </p:sp>
      <p:sp>
        <p:nvSpPr>
          <p:cNvPr id="159" name="Google Shape;159;p27"/>
          <p:cNvSpPr txBox="1"/>
          <p:nvPr/>
        </p:nvSpPr>
        <p:spPr>
          <a:xfrm>
            <a:off x="2029137" y="321650"/>
            <a:ext cx="40308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700" b="1" u="none">
                <a:solidFill>
                  <a:schemeClr val="folHlink"/>
                </a:solidFill>
                <a:latin typeface="Times New Roman"/>
                <a:ea typeface="Times New Roman"/>
                <a:cs typeface="Times New Roman"/>
                <a:sym typeface="Times New Roman"/>
              </a:rPr>
              <a:t> </a:t>
            </a:r>
            <a:r>
              <a:rPr lang="en" sz="2700" b="1" u="none">
                <a:solidFill>
                  <a:schemeClr val="dk1"/>
                </a:solidFill>
                <a:latin typeface="Times New Roman"/>
                <a:ea typeface="Times New Roman"/>
                <a:cs typeface="Times New Roman"/>
                <a:sym typeface="Times New Roman"/>
              </a:rPr>
              <a:t>Three types of P-boxes</a:t>
            </a:r>
            <a:endParaRPr sz="2100"/>
          </a:p>
        </p:txBody>
      </p:sp>
      <p:pic>
        <p:nvPicPr>
          <p:cNvPr id="160" name="Google Shape;160;p27"/>
          <p:cNvPicPr preferRelativeResize="0"/>
          <p:nvPr/>
        </p:nvPicPr>
        <p:blipFill rotWithShape="1">
          <a:blip r:embed="rId3">
            <a:alphaModFix/>
          </a:blip>
          <a:srcRect/>
          <a:stretch/>
        </p:blipFill>
        <p:spPr>
          <a:xfrm>
            <a:off x="627800" y="1200175"/>
            <a:ext cx="7588476" cy="3067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b="1" dirty="0"/>
          </a:p>
        </p:txBody>
      </p:sp>
      <p:sp>
        <p:nvSpPr>
          <p:cNvPr id="1061" name="Google Shape;1061;p1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p:nvPr/>
        </p:nvSpPr>
        <p:spPr>
          <a:xfrm>
            <a:off x="686788" y="518600"/>
            <a:ext cx="7702500" cy="13854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SzPts val="2600"/>
              <a:buFont typeface="Times New Roman"/>
              <a:buChar char="●"/>
            </a:pPr>
            <a:r>
              <a:rPr lang="en" sz="2600">
                <a:solidFill>
                  <a:srgbClr val="FF00FF"/>
                </a:solidFill>
                <a:latin typeface="Times New Roman"/>
                <a:ea typeface="Times New Roman"/>
                <a:cs typeface="Times New Roman"/>
                <a:sym typeface="Times New Roman"/>
              </a:rPr>
              <a:t>Straight P-Boxes</a:t>
            </a:r>
            <a:r>
              <a:rPr lang="en" sz="2600">
                <a:latin typeface="Times New Roman"/>
                <a:ea typeface="Times New Roman"/>
                <a:cs typeface="Times New Roman"/>
                <a:sym typeface="Times New Roman"/>
              </a:rPr>
              <a:t> A straight P-Box with n inputs and n outputs is a permutation.</a:t>
            </a:r>
            <a:endParaRPr sz="2600">
              <a:latin typeface="Times New Roman"/>
              <a:ea typeface="Times New Roman"/>
              <a:cs typeface="Times New Roman"/>
              <a:sym typeface="Times New Roman"/>
            </a:endParaRPr>
          </a:p>
          <a:p>
            <a:pPr marL="457200" lvl="0" indent="-393700" algn="l" rtl="0">
              <a:spcBef>
                <a:spcPts val="0"/>
              </a:spcBef>
              <a:spcAft>
                <a:spcPts val="0"/>
              </a:spcAft>
              <a:buSzPts val="2600"/>
              <a:buFont typeface="Times New Roman"/>
              <a:buChar char="●"/>
            </a:pPr>
            <a:r>
              <a:rPr lang="en" sz="2600">
                <a:latin typeface="Times New Roman"/>
                <a:ea typeface="Times New Roman"/>
                <a:cs typeface="Times New Roman"/>
                <a:sym typeface="Times New Roman"/>
              </a:rPr>
              <a:t>There are n! possible mappings.</a:t>
            </a:r>
            <a:endParaRPr sz="2600">
              <a:latin typeface="Times New Roman"/>
              <a:ea typeface="Times New Roman"/>
              <a:cs typeface="Times New Roman"/>
              <a:sym typeface="Times New Roman"/>
            </a:endParaRPr>
          </a:p>
        </p:txBody>
      </p:sp>
      <p:pic>
        <p:nvPicPr>
          <p:cNvPr id="166" name="Google Shape;166;p28"/>
          <p:cNvPicPr preferRelativeResize="0"/>
          <p:nvPr/>
        </p:nvPicPr>
        <p:blipFill>
          <a:blip r:embed="rId3">
            <a:alphaModFix/>
          </a:blip>
          <a:stretch>
            <a:fillRect/>
          </a:stretch>
        </p:blipFill>
        <p:spPr>
          <a:xfrm>
            <a:off x="686800" y="2325175"/>
            <a:ext cx="7647775" cy="184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9"/>
          <p:cNvPicPr preferRelativeResize="0"/>
          <p:nvPr/>
        </p:nvPicPr>
        <p:blipFill>
          <a:blip r:embed="rId3">
            <a:alphaModFix/>
          </a:blip>
          <a:stretch>
            <a:fillRect/>
          </a:stretch>
        </p:blipFill>
        <p:spPr>
          <a:xfrm>
            <a:off x="764500" y="1155600"/>
            <a:ext cx="7263250" cy="1964500"/>
          </a:xfrm>
          <a:prstGeom prst="rect">
            <a:avLst/>
          </a:prstGeom>
          <a:noFill/>
          <a:ln>
            <a:noFill/>
          </a:ln>
        </p:spPr>
      </p:pic>
      <p:sp>
        <p:nvSpPr>
          <p:cNvPr id="172" name="Google Shape;172;p29"/>
          <p:cNvSpPr txBox="1"/>
          <p:nvPr/>
        </p:nvSpPr>
        <p:spPr>
          <a:xfrm>
            <a:off x="2916075" y="3485675"/>
            <a:ext cx="34431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For n=64</a:t>
            </a:r>
            <a:endParaRPr sz="1800">
              <a:solidFill>
                <a:schemeClr val="dk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body" idx="1"/>
          </p:nvPr>
        </p:nvSpPr>
        <p:spPr>
          <a:xfrm>
            <a:off x="311700" y="365575"/>
            <a:ext cx="8520600" cy="4458300"/>
          </a:xfrm>
          <a:prstGeom prst="rect">
            <a:avLst/>
          </a:prstGeom>
        </p:spPr>
        <p:txBody>
          <a:bodyPr spcFirstLastPara="1" wrap="square" lIns="91425" tIns="91425" rIns="91425" bIns="91425" anchor="t" anchorCtr="0">
            <a:noAutofit/>
          </a:bodyPr>
          <a:lstStyle/>
          <a:p>
            <a:pPr marL="457200" lvl="0" indent="-387350" algn="just" rtl="0">
              <a:lnSpc>
                <a:spcPct val="95000"/>
              </a:lnSpc>
              <a:spcBef>
                <a:spcPts val="0"/>
              </a:spcBef>
              <a:spcAft>
                <a:spcPts val="0"/>
              </a:spcAft>
              <a:buClr>
                <a:schemeClr val="dk1"/>
              </a:buClr>
              <a:buSzPts val="2500"/>
              <a:buFont typeface="Times New Roman"/>
              <a:buChar char="●"/>
            </a:pPr>
            <a:r>
              <a:rPr lang="en" sz="2500">
                <a:solidFill>
                  <a:schemeClr val="dk1"/>
                </a:solidFill>
                <a:latin typeface="Times New Roman"/>
                <a:ea typeface="Times New Roman"/>
                <a:cs typeface="Times New Roman"/>
                <a:sym typeface="Times New Roman"/>
              </a:rPr>
              <a:t>A </a:t>
            </a:r>
            <a:r>
              <a:rPr lang="en" sz="2500" b="1">
                <a:solidFill>
                  <a:srgbClr val="FF00FF"/>
                </a:solidFill>
                <a:latin typeface="Times New Roman"/>
                <a:ea typeface="Times New Roman"/>
                <a:cs typeface="Times New Roman"/>
                <a:sym typeface="Times New Roman"/>
              </a:rPr>
              <a:t>compression P-box</a:t>
            </a:r>
            <a:r>
              <a:rPr lang="en" sz="2500">
                <a:solidFill>
                  <a:schemeClr val="dk1"/>
                </a:solidFill>
                <a:latin typeface="Times New Roman"/>
                <a:ea typeface="Times New Roman"/>
                <a:cs typeface="Times New Roman"/>
                <a:sym typeface="Times New Roman"/>
              </a:rPr>
              <a:t> is a P-box with n inputs and m outputs</a:t>
            </a:r>
            <a:endParaRPr sz="2500">
              <a:solidFill>
                <a:schemeClr val="dk1"/>
              </a:solidFill>
              <a:latin typeface="Times New Roman"/>
              <a:ea typeface="Times New Roman"/>
              <a:cs typeface="Times New Roman"/>
              <a:sym typeface="Times New Roman"/>
            </a:endParaRPr>
          </a:p>
          <a:p>
            <a:pPr marL="457200" lvl="0" indent="-387350" algn="just" rtl="0">
              <a:lnSpc>
                <a:spcPct val="95000"/>
              </a:lnSpc>
              <a:spcBef>
                <a:spcPts val="0"/>
              </a:spcBef>
              <a:spcAft>
                <a:spcPts val="0"/>
              </a:spcAft>
              <a:buClr>
                <a:schemeClr val="dk1"/>
              </a:buClr>
              <a:buSzPts val="2500"/>
              <a:buFont typeface="Times New Roman"/>
              <a:buChar char="●"/>
            </a:pPr>
            <a:r>
              <a:rPr lang="en" sz="2500">
                <a:solidFill>
                  <a:schemeClr val="dk1"/>
                </a:solidFill>
                <a:latin typeface="Times New Roman"/>
                <a:ea typeface="Times New Roman"/>
                <a:cs typeface="Times New Roman"/>
                <a:sym typeface="Times New Roman"/>
              </a:rPr>
              <a:t>where m &lt; n. Some of the inputs are blocked and do not reach the output (see Figure in previous slide).</a:t>
            </a:r>
            <a:endParaRPr sz="2500">
              <a:solidFill>
                <a:schemeClr val="dk1"/>
              </a:solidFill>
              <a:latin typeface="Times New Roman"/>
              <a:ea typeface="Times New Roman"/>
              <a:cs typeface="Times New Roman"/>
              <a:sym typeface="Times New Roman"/>
            </a:endParaRPr>
          </a:p>
          <a:p>
            <a:pPr marL="457200" lvl="0" indent="-387350" algn="just" rtl="0">
              <a:lnSpc>
                <a:spcPct val="95000"/>
              </a:lnSpc>
              <a:spcBef>
                <a:spcPts val="0"/>
              </a:spcBef>
              <a:spcAft>
                <a:spcPts val="0"/>
              </a:spcAft>
              <a:buClr>
                <a:schemeClr val="dk1"/>
              </a:buClr>
              <a:buSzPts val="2500"/>
              <a:buFont typeface="Times New Roman"/>
              <a:buChar char="●"/>
            </a:pPr>
            <a:r>
              <a:rPr lang="en" sz="2500">
                <a:solidFill>
                  <a:schemeClr val="dk1"/>
                </a:solidFill>
                <a:latin typeface="Times New Roman"/>
                <a:ea typeface="Times New Roman"/>
                <a:cs typeface="Times New Roman"/>
                <a:sym typeface="Times New Roman"/>
              </a:rPr>
              <a:t>The compression P-boxes used in modern block ciphers normally are keyless with a permutation table showing the rule for transposing bits.</a:t>
            </a:r>
            <a:endParaRPr sz="2500">
              <a:solidFill>
                <a:schemeClr val="dk1"/>
              </a:solidFill>
              <a:latin typeface="Times New Roman"/>
              <a:ea typeface="Times New Roman"/>
              <a:cs typeface="Times New Roman"/>
              <a:sym typeface="Times New Roman"/>
            </a:endParaRPr>
          </a:p>
          <a:p>
            <a:pPr marL="457200" lvl="0" indent="-387350" algn="just" rtl="0">
              <a:lnSpc>
                <a:spcPct val="95000"/>
              </a:lnSpc>
              <a:spcBef>
                <a:spcPts val="0"/>
              </a:spcBef>
              <a:spcAft>
                <a:spcPts val="0"/>
              </a:spcAft>
              <a:buClr>
                <a:schemeClr val="dk1"/>
              </a:buClr>
              <a:buSzPts val="2500"/>
              <a:buFont typeface="Times New Roman"/>
              <a:buChar char="●"/>
            </a:pPr>
            <a:r>
              <a:rPr lang="en" sz="2500">
                <a:solidFill>
                  <a:schemeClr val="dk1"/>
                </a:solidFill>
                <a:latin typeface="Times New Roman"/>
                <a:ea typeface="Times New Roman"/>
                <a:cs typeface="Times New Roman"/>
                <a:sym typeface="Times New Roman"/>
              </a:rPr>
              <a:t>We need to know that a permutation table for a compression P-box has m entries, but the content of each entry is from 1 to n with some missing values (those inputs that are blocked).</a:t>
            </a:r>
            <a:endParaRPr sz="2500">
              <a:solidFill>
                <a:schemeClr val="dk1"/>
              </a:solidFill>
              <a:latin typeface="Times New Roman"/>
              <a:ea typeface="Times New Roman"/>
              <a:cs typeface="Times New Roman"/>
              <a:sym typeface="Times New Roman"/>
            </a:endParaRPr>
          </a:p>
          <a:p>
            <a:pPr marL="457200" lvl="0" indent="-381000" algn="just" rtl="0">
              <a:lnSpc>
                <a:spcPct val="95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Compression P-boxes are used when we need to permute bits and the same time decrease the number of bits for the next stage.</a:t>
            </a:r>
            <a:endParaRPr sz="2400">
              <a:solidFill>
                <a:schemeClr val="dk1"/>
              </a:solidFill>
              <a:latin typeface="Times New Roman"/>
              <a:ea typeface="Times New Roman"/>
              <a:cs typeface="Times New Roman"/>
              <a:sym typeface="Times New Roman"/>
            </a:endParaRPr>
          </a:p>
          <a:p>
            <a:pPr marL="457200" lvl="0" indent="0" algn="l" rtl="0">
              <a:lnSpc>
                <a:spcPct val="95000"/>
              </a:lnSpc>
              <a:spcBef>
                <a:spcPts val="0"/>
              </a:spcBef>
              <a:spcAft>
                <a:spcPts val="0"/>
              </a:spcAft>
              <a:buNone/>
            </a:pPr>
            <a:endParaRPr sz="22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1"/>
          <p:cNvPicPr preferRelativeResize="0"/>
          <p:nvPr/>
        </p:nvPicPr>
        <p:blipFill>
          <a:blip r:embed="rId3">
            <a:alphaModFix/>
          </a:blip>
          <a:stretch>
            <a:fillRect/>
          </a:stretch>
        </p:blipFill>
        <p:spPr>
          <a:xfrm>
            <a:off x="1046575" y="1470775"/>
            <a:ext cx="6737550" cy="1479925"/>
          </a:xfrm>
          <a:prstGeom prst="rect">
            <a:avLst/>
          </a:prstGeom>
          <a:noFill/>
          <a:ln>
            <a:noFill/>
          </a:ln>
        </p:spPr>
      </p:pic>
      <p:sp>
        <p:nvSpPr>
          <p:cNvPr id="183" name="Google Shape;183;p31"/>
          <p:cNvSpPr txBox="1"/>
          <p:nvPr/>
        </p:nvSpPr>
        <p:spPr>
          <a:xfrm>
            <a:off x="3808750" y="3451675"/>
            <a:ext cx="23973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For n=32, m=24</a:t>
            </a:r>
            <a:endParaRPr sz="1800">
              <a:solidFill>
                <a:schemeClr val="dk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 ciphers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Stream ciphers</a:t>
            </a:r>
            <a:endParaRPr/>
          </a:p>
          <a:p>
            <a:pPr marL="457200" lvl="0" indent="-342900" algn="l" rtl="0">
              <a:spcBef>
                <a:spcPts val="0"/>
              </a:spcBef>
              <a:spcAft>
                <a:spcPts val="0"/>
              </a:spcAft>
              <a:buSzPts val="1800"/>
              <a:buAutoNum type="arabicPeriod"/>
            </a:pPr>
            <a:r>
              <a:rPr lang="en"/>
              <a:t>Block ciphers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311700" y="501600"/>
            <a:ext cx="8520600" cy="4335900"/>
          </a:xfrm>
          <a:prstGeom prst="rect">
            <a:avLst/>
          </a:prstGeom>
        </p:spPr>
        <p:txBody>
          <a:bodyPr spcFirstLastPara="1" wrap="square" lIns="91425" tIns="91425" rIns="91425" bIns="91425" anchor="t" anchorCtr="0">
            <a:noAutofit/>
          </a:bodyPr>
          <a:lstStyle/>
          <a:p>
            <a:pPr marL="457200" lvl="0" indent="-374650" algn="just" rtl="0">
              <a:lnSpc>
                <a:spcPct val="100000"/>
              </a:lnSpc>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An </a:t>
            </a:r>
            <a:r>
              <a:rPr lang="en" sz="2300" b="1">
                <a:solidFill>
                  <a:srgbClr val="FF00FF"/>
                </a:solidFill>
                <a:latin typeface="Times New Roman"/>
                <a:ea typeface="Times New Roman"/>
                <a:cs typeface="Times New Roman"/>
                <a:sym typeface="Times New Roman"/>
              </a:rPr>
              <a:t>expansion P-box </a:t>
            </a:r>
            <a:r>
              <a:rPr lang="en" sz="2300">
                <a:solidFill>
                  <a:schemeClr val="dk1"/>
                </a:solidFill>
                <a:latin typeface="Times New Roman"/>
                <a:ea typeface="Times New Roman"/>
                <a:cs typeface="Times New Roman"/>
                <a:sym typeface="Times New Roman"/>
              </a:rPr>
              <a:t>is a P-box with n inputs and m outputs where m &gt; n. Some of the inputs are connected to more than one input (see Figure in previous slide).</a:t>
            </a:r>
            <a:endParaRPr sz="2300">
              <a:solidFill>
                <a:schemeClr val="dk1"/>
              </a:solidFill>
              <a:latin typeface="Times New Roman"/>
              <a:ea typeface="Times New Roman"/>
              <a:cs typeface="Times New Roman"/>
              <a:sym typeface="Times New Roman"/>
            </a:endParaRPr>
          </a:p>
          <a:p>
            <a:pPr marL="457200" lvl="0" indent="-374650" algn="just" rtl="0">
              <a:lnSpc>
                <a:spcPct val="100000"/>
              </a:lnSpc>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The expansion P-boxes used in modern block ciphers normally are keyless, where a permutation table shows the rule for transposing bits. We need to know that a permutation table for an expansion P-box has m entries, but m − n of the entries are repeated (those inputs mapped to more than one output).</a:t>
            </a:r>
            <a:endParaRPr sz="2300">
              <a:solidFill>
                <a:schemeClr val="dk1"/>
              </a:solidFill>
              <a:latin typeface="Times New Roman"/>
              <a:ea typeface="Times New Roman"/>
              <a:cs typeface="Times New Roman"/>
              <a:sym typeface="Times New Roman"/>
            </a:endParaRPr>
          </a:p>
          <a:p>
            <a:pPr marL="457200" lvl="0" indent="-374650" algn="just" rtl="0">
              <a:lnSpc>
                <a:spcPct val="100000"/>
              </a:lnSpc>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Expansion P-boxes are used when we need to permute bits and the same time</a:t>
            </a:r>
            <a:endParaRPr sz="2300">
              <a:solidFill>
                <a:schemeClr val="dk1"/>
              </a:solidFill>
              <a:latin typeface="Times New Roman"/>
              <a:ea typeface="Times New Roman"/>
              <a:cs typeface="Times New Roman"/>
              <a:sym typeface="Times New Roman"/>
            </a:endParaRPr>
          </a:p>
          <a:p>
            <a:pPr marL="457200" lvl="0" indent="-374650" algn="just" rtl="0">
              <a:lnSpc>
                <a:spcPct val="100000"/>
              </a:lnSpc>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increase the number of bits for the next stage.</a:t>
            </a:r>
            <a:endParaRPr sz="2300">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23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3"/>
          <p:cNvPicPr preferRelativeResize="0"/>
          <p:nvPr/>
        </p:nvPicPr>
        <p:blipFill>
          <a:blip r:embed="rId3">
            <a:alphaModFix/>
          </a:blip>
          <a:stretch>
            <a:fillRect/>
          </a:stretch>
        </p:blipFill>
        <p:spPr>
          <a:xfrm>
            <a:off x="345375" y="663137"/>
            <a:ext cx="7247700" cy="1363625"/>
          </a:xfrm>
          <a:prstGeom prst="rect">
            <a:avLst/>
          </a:prstGeom>
          <a:noFill/>
          <a:ln>
            <a:noFill/>
          </a:ln>
        </p:spPr>
      </p:pic>
      <p:sp>
        <p:nvSpPr>
          <p:cNvPr id="194" name="Google Shape;194;p33"/>
          <p:cNvSpPr txBox="1"/>
          <p:nvPr/>
        </p:nvSpPr>
        <p:spPr>
          <a:xfrm>
            <a:off x="1725825" y="2167925"/>
            <a:ext cx="3502800" cy="15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For n=12, m=16</a:t>
            </a:r>
            <a:endParaRPr sz="1800">
              <a:solidFill>
                <a:schemeClr val="dk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body" idx="1"/>
          </p:nvPr>
        </p:nvSpPr>
        <p:spPr>
          <a:xfrm>
            <a:off x="311700" y="382575"/>
            <a:ext cx="8520600" cy="418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b="1">
                <a:latin typeface="Times New Roman"/>
                <a:ea typeface="Times New Roman"/>
                <a:cs typeface="Times New Roman"/>
                <a:sym typeface="Times New Roman"/>
              </a:rPr>
              <a:t>Invertibility: </a:t>
            </a:r>
            <a:r>
              <a:rPr lang="en" sz="2100">
                <a:latin typeface="Times New Roman"/>
                <a:ea typeface="Times New Roman"/>
                <a:cs typeface="Times New Roman"/>
                <a:sym typeface="Times New Roman"/>
              </a:rPr>
              <a:t> A straight P-box is invertible. This means that we can use a straight P-box in the encryption cipher and its inverse in the decryption cipher. The permutation tables, however, need to be the inverses of each other. </a:t>
            </a:r>
            <a:r>
              <a:rPr lang="en" sz="2100" b="1">
                <a:solidFill>
                  <a:srgbClr val="FF00FF"/>
                </a:solidFill>
                <a:latin typeface="Times New Roman"/>
                <a:ea typeface="Times New Roman"/>
                <a:cs typeface="Times New Roman"/>
                <a:sym typeface="Times New Roman"/>
              </a:rPr>
              <a:t>A straight P-box is invertible, but compression and expansion P-boxes are not.</a:t>
            </a:r>
            <a:endParaRPr sz="2100" b="1">
              <a:solidFill>
                <a:srgbClr val="FF00FF"/>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pic>
        <p:nvPicPr>
          <p:cNvPr id="200" name="Google Shape;200;p34"/>
          <p:cNvPicPr preferRelativeResize="0"/>
          <p:nvPr/>
        </p:nvPicPr>
        <p:blipFill>
          <a:blip r:embed="rId3">
            <a:alphaModFix/>
          </a:blip>
          <a:stretch>
            <a:fillRect/>
          </a:stretch>
        </p:blipFill>
        <p:spPr>
          <a:xfrm>
            <a:off x="638550" y="2399100"/>
            <a:ext cx="7157475" cy="2577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23</a:t>
            </a:fld>
            <a:endParaRPr/>
          </a:p>
        </p:txBody>
      </p:sp>
      <p:sp>
        <p:nvSpPr>
          <p:cNvPr id="206" name="Google Shape;206;p35"/>
          <p:cNvSpPr txBox="1"/>
          <p:nvPr/>
        </p:nvSpPr>
        <p:spPr>
          <a:xfrm>
            <a:off x="659675" y="139025"/>
            <a:ext cx="7455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000" b="1" u="none">
                <a:solidFill>
                  <a:schemeClr val="dk1"/>
                </a:solidFill>
                <a:latin typeface="Times New Roman"/>
                <a:ea typeface="Times New Roman"/>
                <a:cs typeface="Times New Roman"/>
                <a:sym typeface="Times New Roman"/>
              </a:rPr>
              <a:t>Compression and expansion P-boxes are non-invertible</a:t>
            </a:r>
            <a:endParaRPr/>
          </a:p>
        </p:txBody>
      </p:sp>
      <p:pic>
        <p:nvPicPr>
          <p:cNvPr id="207" name="Google Shape;207;p35"/>
          <p:cNvPicPr preferRelativeResize="0"/>
          <p:nvPr/>
        </p:nvPicPr>
        <p:blipFill rotWithShape="1">
          <a:blip r:embed="rId3">
            <a:alphaModFix/>
          </a:blip>
          <a:srcRect/>
          <a:stretch/>
        </p:blipFill>
        <p:spPr>
          <a:xfrm>
            <a:off x="1213971" y="685300"/>
            <a:ext cx="5483054" cy="40009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6"/>
          <p:cNvSpPr txBox="1">
            <a:spLocks noGrp="1"/>
          </p:cNvSpPr>
          <p:nvPr>
            <p:ph type="title"/>
          </p:nvPr>
        </p:nvSpPr>
        <p:spPr>
          <a:xfrm>
            <a:off x="311700" y="1729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44594"/>
              <a:buFont typeface="Arial"/>
              <a:buNone/>
            </a:pPr>
            <a:r>
              <a:rPr lang="en" sz="2466" b="1">
                <a:latin typeface="Times New Roman"/>
                <a:ea typeface="Times New Roman"/>
                <a:cs typeface="Times New Roman"/>
                <a:sym typeface="Times New Roman"/>
              </a:rPr>
              <a:t>S-Boxes</a:t>
            </a:r>
            <a:endParaRPr sz="3466" b="1">
              <a:latin typeface="Times New Roman"/>
              <a:ea typeface="Times New Roman"/>
              <a:cs typeface="Times New Roman"/>
              <a:sym typeface="Times New Roman"/>
            </a:endParaRPr>
          </a:p>
        </p:txBody>
      </p:sp>
      <p:sp>
        <p:nvSpPr>
          <p:cNvPr id="213" name="Google Shape;213;p36"/>
          <p:cNvSpPr txBox="1">
            <a:spLocks noGrp="1"/>
          </p:cNvSpPr>
          <p:nvPr>
            <p:ph type="body" idx="1"/>
          </p:nvPr>
        </p:nvSpPr>
        <p:spPr>
          <a:xfrm>
            <a:off x="311700" y="671625"/>
            <a:ext cx="8520600" cy="4140300"/>
          </a:xfrm>
          <a:prstGeom prst="rect">
            <a:avLst/>
          </a:prstGeom>
        </p:spPr>
        <p:txBody>
          <a:bodyPr spcFirstLastPara="1" wrap="square" lIns="91425" tIns="91425" rIns="91425" bIns="91425" anchor="t" anchorCtr="0">
            <a:noAutofit/>
          </a:bodyPr>
          <a:lstStyle/>
          <a:p>
            <a:pPr marL="457200" lvl="0" indent="-374650" algn="l" rtl="0">
              <a:lnSpc>
                <a:spcPct val="100000"/>
              </a:lnSpc>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An S-box (substitution box) can be thought of as a miniature substitution cipher. However, an S-box can have a different number of inputs and outputs. </a:t>
            </a:r>
            <a:endParaRPr sz="2300">
              <a:solidFill>
                <a:schemeClr val="dk1"/>
              </a:solidFill>
              <a:latin typeface="Times New Roman"/>
              <a:ea typeface="Times New Roman"/>
              <a:cs typeface="Times New Roman"/>
              <a:sym typeface="Times New Roman"/>
            </a:endParaRPr>
          </a:p>
          <a:p>
            <a:pPr marL="457200" lvl="0" indent="-374650" algn="l" rtl="0">
              <a:lnSpc>
                <a:spcPct val="100000"/>
              </a:lnSpc>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In other words, the input to an S-box could be an n-bit word, but the output can be an m-bit word, where m and n are not necessarily the same. </a:t>
            </a:r>
            <a:endParaRPr sz="2300">
              <a:solidFill>
                <a:schemeClr val="dk1"/>
              </a:solidFill>
              <a:latin typeface="Times New Roman"/>
              <a:ea typeface="Times New Roman"/>
              <a:cs typeface="Times New Roman"/>
              <a:sym typeface="Times New Roman"/>
            </a:endParaRPr>
          </a:p>
          <a:p>
            <a:pPr marL="457200" lvl="0" indent="-374650" algn="l" rtl="0">
              <a:lnSpc>
                <a:spcPct val="100000"/>
              </a:lnSpc>
              <a:spcBef>
                <a:spcPts val="0"/>
              </a:spcBef>
              <a:spcAft>
                <a:spcPts val="0"/>
              </a:spcAft>
              <a:buClr>
                <a:schemeClr val="dk1"/>
              </a:buClr>
              <a:buSzPts val="2300"/>
              <a:buFont typeface="Times New Roman"/>
              <a:buChar char="●"/>
            </a:pPr>
            <a:r>
              <a:rPr lang="en" sz="2300">
                <a:solidFill>
                  <a:schemeClr val="dk1"/>
                </a:solidFill>
                <a:latin typeface="Times New Roman"/>
                <a:ea typeface="Times New Roman"/>
                <a:cs typeface="Times New Roman"/>
                <a:sym typeface="Times New Roman"/>
              </a:rPr>
              <a:t>Although an S-box can be keyed or keyless, modern block ciphers normally use keyless S-boxes, where the mapping from the inputs to the outputs is predetermined.</a:t>
            </a:r>
            <a:endParaRPr sz="2300">
              <a:solidFill>
                <a:schemeClr val="dk1"/>
              </a:solidFill>
              <a:latin typeface="Times New Roman"/>
              <a:ea typeface="Times New Roman"/>
              <a:cs typeface="Times New Roman"/>
              <a:sym typeface="Times New Roman"/>
            </a:endParaRPr>
          </a:p>
          <a:p>
            <a:pPr marL="457200" lvl="0" indent="-374650" algn="l" rtl="0">
              <a:lnSpc>
                <a:spcPct val="100000"/>
              </a:lnSpc>
              <a:spcBef>
                <a:spcPts val="0"/>
              </a:spcBef>
              <a:spcAft>
                <a:spcPts val="0"/>
              </a:spcAft>
              <a:buClr>
                <a:srgbClr val="FF00FF"/>
              </a:buClr>
              <a:buSzPts val="2300"/>
              <a:buFont typeface="Times New Roman"/>
              <a:buChar char="●"/>
            </a:pPr>
            <a:r>
              <a:rPr lang="en" sz="2300" b="1">
                <a:solidFill>
                  <a:srgbClr val="FF00FF"/>
                </a:solidFill>
                <a:latin typeface="Times New Roman"/>
                <a:ea typeface="Times New Roman"/>
                <a:cs typeface="Times New Roman"/>
                <a:sym typeface="Times New Roman"/>
              </a:rPr>
              <a:t>An S-box is an m × n substitution unit, where m and n are not necessarily the same.</a:t>
            </a:r>
            <a:endParaRPr sz="2300" b="1">
              <a:solidFill>
                <a:srgbClr val="FF00FF"/>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7"/>
          <p:cNvPicPr preferRelativeResize="0"/>
          <p:nvPr/>
        </p:nvPicPr>
        <p:blipFill>
          <a:blip r:embed="rId3">
            <a:alphaModFix/>
          </a:blip>
          <a:stretch>
            <a:fillRect/>
          </a:stretch>
        </p:blipFill>
        <p:spPr>
          <a:xfrm>
            <a:off x="361852" y="1137400"/>
            <a:ext cx="8060550" cy="2543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26</a:t>
            </a:fld>
            <a:endParaRPr/>
          </a:p>
        </p:txBody>
      </p:sp>
      <p:sp>
        <p:nvSpPr>
          <p:cNvPr id="224" name="Google Shape;224;p38"/>
          <p:cNvSpPr txBox="1"/>
          <p:nvPr/>
        </p:nvSpPr>
        <p:spPr>
          <a:xfrm>
            <a:off x="189000" y="166000"/>
            <a:ext cx="1792200" cy="461700"/>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 sz="2400" b="1" i="0" u="none">
                <a:solidFill>
                  <a:schemeClr val="lt1"/>
                </a:solidFill>
                <a:latin typeface="Times New Roman"/>
                <a:ea typeface="Times New Roman"/>
                <a:cs typeface="Times New Roman"/>
                <a:sym typeface="Times New Roman"/>
              </a:rPr>
              <a:t>Example </a:t>
            </a:r>
            <a:endParaRPr/>
          </a:p>
        </p:txBody>
      </p:sp>
      <p:sp>
        <p:nvSpPr>
          <p:cNvPr id="225" name="Google Shape;225;p38"/>
          <p:cNvSpPr txBox="1"/>
          <p:nvPr/>
        </p:nvSpPr>
        <p:spPr>
          <a:xfrm>
            <a:off x="228600" y="857250"/>
            <a:ext cx="8229600" cy="4617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In an S-box with three inputs and two outputs, we have</a:t>
            </a:r>
            <a:endParaRPr/>
          </a:p>
        </p:txBody>
      </p:sp>
      <p:pic>
        <p:nvPicPr>
          <p:cNvPr id="226" name="Google Shape;226;p38"/>
          <p:cNvPicPr preferRelativeResize="0"/>
          <p:nvPr/>
        </p:nvPicPr>
        <p:blipFill rotWithShape="1">
          <a:blip r:embed="rId3">
            <a:alphaModFix/>
          </a:blip>
          <a:srcRect/>
          <a:stretch/>
        </p:blipFill>
        <p:spPr>
          <a:xfrm>
            <a:off x="2132012" y="1379934"/>
            <a:ext cx="4058837" cy="734616"/>
          </a:xfrm>
          <a:prstGeom prst="rect">
            <a:avLst/>
          </a:prstGeom>
          <a:noFill/>
          <a:ln>
            <a:noFill/>
          </a:ln>
        </p:spPr>
      </p:pic>
      <p:sp>
        <p:nvSpPr>
          <p:cNvPr id="227" name="Google Shape;227;p38"/>
          <p:cNvSpPr txBox="1"/>
          <p:nvPr/>
        </p:nvSpPr>
        <p:spPr>
          <a:xfrm>
            <a:off x="304800" y="2195513"/>
            <a:ext cx="8229600" cy="12006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The S-box is linear because </a:t>
            </a:r>
            <a:r>
              <a:rPr lang="en" sz="2400" b="1" i="1" u="none">
                <a:solidFill>
                  <a:schemeClr val="dk1"/>
                </a:solidFill>
                <a:latin typeface="Times New Roman"/>
                <a:ea typeface="Times New Roman"/>
                <a:cs typeface="Times New Roman"/>
                <a:sym typeface="Times New Roman"/>
              </a:rPr>
              <a:t>a</a:t>
            </a:r>
            <a:r>
              <a:rPr lang="en" sz="2400" b="1" i="0" u="none" baseline="-25000">
                <a:solidFill>
                  <a:schemeClr val="dk1"/>
                </a:solidFill>
                <a:latin typeface="Times New Roman"/>
                <a:ea typeface="Times New Roman"/>
                <a:cs typeface="Times New Roman"/>
                <a:sym typeface="Times New Roman"/>
              </a:rPr>
              <a:t>1,1</a:t>
            </a:r>
            <a:r>
              <a:rPr lang="en" sz="2400" b="1" i="0" u="none">
                <a:solidFill>
                  <a:schemeClr val="dk1"/>
                </a:solidFill>
                <a:latin typeface="Times New Roman"/>
                <a:ea typeface="Times New Roman"/>
                <a:cs typeface="Times New Roman"/>
                <a:sym typeface="Times New Roman"/>
              </a:rPr>
              <a:t> = </a:t>
            </a:r>
            <a:r>
              <a:rPr lang="en" sz="2400" b="1" i="1" u="none">
                <a:solidFill>
                  <a:schemeClr val="dk1"/>
                </a:solidFill>
                <a:latin typeface="Times New Roman"/>
                <a:ea typeface="Times New Roman"/>
                <a:cs typeface="Times New Roman"/>
                <a:sym typeface="Times New Roman"/>
              </a:rPr>
              <a:t>a</a:t>
            </a:r>
            <a:r>
              <a:rPr lang="en" sz="2400" b="1" i="0" u="none" baseline="-25000">
                <a:solidFill>
                  <a:schemeClr val="dk1"/>
                </a:solidFill>
                <a:latin typeface="Times New Roman"/>
                <a:ea typeface="Times New Roman"/>
                <a:cs typeface="Times New Roman"/>
                <a:sym typeface="Times New Roman"/>
              </a:rPr>
              <a:t>1,2</a:t>
            </a:r>
            <a:r>
              <a:rPr lang="en" sz="2400" b="1" i="0" u="none">
                <a:solidFill>
                  <a:schemeClr val="dk1"/>
                </a:solidFill>
                <a:latin typeface="Times New Roman"/>
                <a:ea typeface="Times New Roman"/>
                <a:cs typeface="Times New Roman"/>
                <a:sym typeface="Times New Roman"/>
              </a:rPr>
              <a:t> = </a:t>
            </a:r>
            <a:r>
              <a:rPr lang="en" sz="2400" b="1" i="1" u="none">
                <a:solidFill>
                  <a:schemeClr val="dk1"/>
                </a:solidFill>
                <a:latin typeface="Times New Roman"/>
                <a:ea typeface="Times New Roman"/>
                <a:cs typeface="Times New Roman"/>
                <a:sym typeface="Times New Roman"/>
              </a:rPr>
              <a:t>a</a:t>
            </a:r>
            <a:r>
              <a:rPr lang="en" sz="2400" b="1" i="0" u="none" baseline="-25000">
                <a:solidFill>
                  <a:schemeClr val="dk1"/>
                </a:solidFill>
                <a:latin typeface="Times New Roman"/>
                <a:ea typeface="Times New Roman"/>
                <a:cs typeface="Times New Roman"/>
                <a:sym typeface="Times New Roman"/>
              </a:rPr>
              <a:t>1,3</a:t>
            </a:r>
            <a:r>
              <a:rPr lang="en" sz="2400" b="1" i="0" u="none">
                <a:solidFill>
                  <a:schemeClr val="dk1"/>
                </a:solidFill>
                <a:latin typeface="Times New Roman"/>
                <a:ea typeface="Times New Roman"/>
                <a:cs typeface="Times New Roman"/>
                <a:sym typeface="Times New Roman"/>
              </a:rPr>
              <a:t> = </a:t>
            </a:r>
            <a:r>
              <a:rPr lang="en" sz="2400" b="1" i="1" u="none">
                <a:solidFill>
                  <a:schemeClr val="dk1"/>
                </a:solidFill>
                <a:latin typeface="Times New Roman"/>
                <a:ea typeface="Times New Roman"/>
                <a:cs typeface="Times New Roman"/>
                <a:sym typeface="Times New Roman"/>
              </a:rPr>
              <a:t>a</a:t>
            </a:r>
            <a:r>
              <a:rPr lang="en" sz="2400" b="1" i="0" u="none" baseline="-25000">
                <a:solidFill>
                  <a:schemeClr val="dk1"/>
                </a:solidFill>
                <a:latin typeface="Times New Roman"/>
                <a:ea typeface="Times New Roman"/>
                <a:cs typeface="Times New Roman"/>
                <a:sym typeface="Times New Roman"/>
              </a:rPr>
              <a:t>2,1</a:t>
            </a:r>
            <a:r>
              <a:rPr lang="en" sz="2400" b="1" i="0" u="none">
                <a:solidFill>
                  <a:schemeClr val="dk1"/>
                </a:solidFill>
                <a:latin typeface="Times New Roman"/>
                <a:ea typeface="Times New Roman"/>
                <a:cs typeface="Times New Roman"/>
                <a:sym typeface="Times New Roman"/>
              </a:rPr>
              <a:t> = 1 and </a:t>
            </a:r>
            <a:br>
              <a:rPr lang="en" sz="2400" b="1" i="0" u="none">
                <a:solidFill>
                  <a:schemeClr val="dk1"/>
                </a:solidFill>
                <a:latin typeface="Times New Roman"/>
                <a:ea typeface="Times New Roman"/>
                <a:cs typeface="Times New Roman"/>
                <a:sym typeface="Times New Roman"/>
              </a:rPr>
            </a:br>
            <a:r>
              <a:rPr lang="en" sz="2400" b="1" i="1" u="none">
                <a:solidFill>
                  <a:schemeClr val="dk1"/>
                </a:solidFill>
                <a:latin typeface="Times New Roman"/>
                <a:ea typeface="Times New Roman"/>
                <a:cs typeface="Times New Roman"/>
                <a:sym typeface="Times New Roman"/>
              </a:rPr>
              <a:t>a</a:t>
            </a:r>
            <a:r>
              <a:rPr lang="en" sz="2400" b="1" i="0" u="none" baseline="-25000">
                <a:solidFill>
                  <a:schemeClr val="dk1"/>
                </a:solidFill>
                <a:latin typeface="Times New Roman"/>
                <a:ea typeface="Times New Roman"/>
                <a:cs typeface="Times New Roman"/>
                <a:sym typeface="Times New Roman"/>
              </a:rPr>
              <a:t>2,2</a:t>
            </a:r>
            <a:r>
              <a:rPr lang="en" sz="2400" b="1" i="0" u="none">
                <a:solidFill>
                  <a:schemeClr val="dk1"/>
                </a:solidFill>
                <a:latin typeface="Times New Roman"/>
                <a:ea typeface="Times New Roman"/>
                <a:cs typeface="Times New Roman"/>
                <a:sym typeface="Times New Roman"/>
              </a:rPr>
              <a:t> = </a:t>
            </a:r>
            <a:r>
              <a:rPr lang="en" sz="2400" b="1" i="1" u="none">
                <a:solidFill>
                  <a:schemeClr val="dk1"/>
                </a:solidFill>
                <a:latin typeface="Times New Roman"/>
                <a:ea typeface="Times New Roman"/>
                <a:cs typeface="Times New Roman"/>
                <a:sym typeface="Times New Roman"/>
              </a:rPr>
              <a:t>a</a:t>
            </a:r>
            <a:r>
              <a:rPr lang="en" sz="2400" b="1" i="0" u="none" baseline="-25000">
                <a:solidFill>
                  <a:schemeClr val="dk1"/>
                </a:solidFill>
                <a:latin typeface="Times New Roman"/>
                <a:ea typeface="Times New Roman"/>
                <a:cs typeface="Times New Roman"/>
                <a:sym typeface="Times New Roman"/>
              </a:rPr>
              <a:t>2,3</a:t>
            </a:r>
            <a:r>
              <a:rPr lang="en" sz="2400" b="1" i="0" u="none">
                <a:solidFill>
                  <a:schemeClr val="dk1"/>
                </a:solidFill>
                <a:latin typeface="Times New Roman"/>
                <a:ea typeface="Times New Roman"/>
                <a:cs typeface="Times New Roman"/>
                <a:sym typeface="Times New Roman"/>
              </a:rPr>
              <a:t> = 0. The relationship can be represented by matrices, as shown below:</a:t>
            </a:r>
            <a:endParaRPr/>
          </a:p>
        </p:txBody>
      </p:sp>
      <p:pic>
        <p:nvPicPr>
          <p:cNvPr id="228" name="Google Shape;228;p38"/>
          <p:cNvPicPr preferRelativeResize="0"/>
          <p:nvPr/>
        </p:nvPicPr>
        <p:blipFill rotWithShape="1">
          <a:blip r:embed="rId4">
            <a:alphaModFix/>
          </a:blip>
          <a:srcRect/>
          <a:stretch/>
        </p:blipFill>
        <p:spPr>
          <a:xfrm>
            <a:off x="1912937" y="3357563"/>
            <a:ext cx="3880247" cy="12144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27</a:t>
            </a:fld>
            <a:endParaRPr/>
          </a:p>
        </p:txBody>
      </p:sp>
      <p:sp>
        <p:nvSpPr>
          <p:cNvPr id="234" name="Google Shape;234;p39"/>
          <p:cNvSpPr txBox="1"/>
          <p:nvPr/>
        </p:nvSpPr>
        <p:spPr>
          <a:xfrm>
            <a:off x="228600" y="162000"/>
            <a:ext cx="1792200" cy="461700"/>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 sz="2400" b="1" i="0" u="none">
                <a:solidFill>
                  <a:schemeClr val="lt1"/>
                </a:solidFill>
                <a:latin typeface="Times New Roman"/>
                <a:ea typeface="Times New Roman"/>
                <a:cs typeface="Times New Roman"/>
                <a:sym typeface="Times New Roman"/>
              </a:rPr>
              <a:t>Example</a:t>
            </a:r>
            <a:endParaRPr/>
          </a:p>
        </p:txBody>
      </p:sp>
      <p:sp>
        <p:nvSpPr>
          <p:cNvPr id="235" name="Google Shape;235;p39"/>
          <p:cNvSpPr txBox="1"/>
          <p:nvPr/>
        </p:nvSpPr>
        <p:spPr>
          <a:xfrm>
            <a:off x="228600" y="857250"/>
            <a:ext cx="8229600" cy="4617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In an S-box with three inputs and two outputs, we have</a:t>
            </a:r>
            <a:endParaRPr/>
          </a:p>
        </p:txBody>
      </p:sp>
      <p:sp>
        <p:nvSpPr>
          <p:cNvPr id="236" name="Google Shape;236;p39"/>
          <p:cNvSpPr txBox="1"/>
          <p:nvPr/>
        </p:nvSpPr>
        <p:spPr>
          <a:xfrm>
            <a:off x="304800" y="2881313"/>
            <a:ext cx="8229600" cy="12006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where multiplication and addition is in GF(2). The S-box is nonlinear because there is no linear relationship between the inputs and the outputs.</a:t>
            </a:r>
            <a:endParaRPr/>
          </a:p>
        </p:txBody>
      </p:sp>
      <p:pic>
        <p:nvPicPr>
          <p:cNvPr id="237" name="Google Shape;237;p39"/>
          <p:cNvPicPr preferRelativeResize="0"/>
          <p:nvPr/>
        </p:nvPicPr>
        <p:blipFill rotWithShape="1">
          <a:blip r:embed="rId3">
            <a:alphaModFix/>
          </a:blip>
          <a:srcRect/>
          <a:stretch/>
        </p:blipFill>
        <p:spPr>
          <a:xfrm>
            <a:off x="606425" y="1903809"/>
            <a:ext cx="5717380" cy="6107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0"/>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28</a:t>
            </a:fld>
            <a:endParaRPr/>
          </a:p>
        </p:txBody>
      </p:sp>
      <p:sp>
        <p:nvSpPr>
          <p:cNvPr id="243" name="Google Shape;243;p40"/>
          <p:cNvSpPr txBox="1"/>
          <p:nvPr/>
        </p:nvSpPr>
        <p:spPr>
          <a:xfrm>
            <a:off x="304800" y="77000"/>
            <a:ext cx="1944600" cy="461700"/>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 sz="2400" b="1" i="0" u="none">
                <a:solidFill>
                  <a:schemeClr val="lt1"/>
                </a:solidFill>
                <a:latin typeface="Times New Roman"/>
                <a:ea typeface="Times New Roman"/>
                <a:cs typeface="Times New Roman"/>
                <a:sym typeface="Times New Roman"/>
              </a:rPr>
              <a:t>Example </a:t>
            </a:r>
            <a:endParaRPr/>
          </a:p>
        </p:txBody>
      </p:sp>
      <p:sp>
        <p:nvSpPr>
          <p:cNvPr id="244" name="Google Shape;244;p40"/>
          <p:cNvSpPr txBox="1"/>
          <p:nvPr/>
        </p:nvSpPr>
        <p:spPr>
          <a:xfrm>
            <a:off x="228600" y="765572"/>
            <a:ext cx="8229600" cy="19395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The following table defines the input/output relationship for an S-box of size 3 × 2. The leftmost bit of the input defines the row; the two rightmost bits of the input define the column. The two output bits are values on the cross section of the selected row and column.</a:t>
            </a:r>
            <a:endParaRPr/>
          </a:p>
        </p:txBody>
      </p:sp>
      <p:sp>
        <p:nvSpPr>
          <p:cNvPr id="245" name="Google Shape;245;p40"/>
          <p:cNvSpPr txBox="1"/>
          <p:nvPr/>
        </p:nvSpPr>
        <p:spPr>
          <a:xfrm>
            <a:off x="304800" y="4298156"/>
            <a:ext cx="8229600" cy="8310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Based on the table, an input of 010 yields the output 01. An input of 101 yields the output of 00.</a:t>
            </a:r>
            <a:endParaRPr/>
          </a:p>
        </p:txBody>
      </p:sp>
      <p:pic>
        <p:nvPicPr>
          <p:cNvPr id="246" name="Google Shape;246;p40"/>
          <p:cNvPicPr preferRelativeResize="0"/>
          <p:nvPr/>
        </p:nvPicPr>
        <p:blipFill rotWithShape="1">
          <a:blip r:embed="rId3">
            <a:alphaModFix/>
          </a:blip>
          <a:srcRect/>
          <a:stretch/>
        </p:blipFill>
        <p:spPr>
          <a:xfrm>
            <a:off x="1747837" y="2349103"/>
            <a:ext cx="4518424" cy="18799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1"/>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29</a:t>
            </a:fld>
            <a:endParaRPr/>
          </a:p>
        </p:txBody>
      </p:sp>
      <p:sp>
        <p:nvSpPr>
          <p:cNvPr id="252" name="Google Shape;252;p41"/>
          <p:cNvSpPr txBox="1"/>
          <p:nvPr/>
        </p:nvSpPr>
        <p:spPr>
          <a:xfrm>
            <a:off x="1116012" y="400050"/>
            <a:ext cx="2968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S-Boxes: Invertibility</a:t>
            </a:r>
            <a:endParaRPr/>
          </a:p>
        </p:txBody>
      </p:sp>
      <p:sp>
        <p:nvSpPr>
          <p:cNvPr id="253" name="Google Shape;253;p41"/>
          <p:cNvSpPr txBox="1"/>
          <p:nvPr/>
        </p:nvSpPr>
        <p:spPr>
          <a:xfrm>
            <a:off x="228600" y="857250"/>
            <a:ext cx="8686800" cy="13854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An S-box may or may not be invertible. In an invertible </a:t>
            </a:r>
            <a:br>
              <a:rPr lang="en" sz="2800" b="1" i="1" u="none">
                <a:solidFill>
                  <a:schemeClr val="dk1"/>
                </a:solidFill>
                <a:latin typeface="Times New Roman"/>
                <a:ea typeface="Times New Roman"/>
                <a:cs typeface="Times New Roman"/>
                <a:sym typeface="Times New Roman"/>
              </a:rPr>
            </a:br>
            <a:r>
              <a:rPr lang="en" sz="2800" b="1" i="1" u="none">
                <a:solidFill>
                  <a:schemeClr val="dk1"/>
                </a:solidFill>
                <a:latin typeface="Times New Roman"/>
                <a:ea typeface="Times New Roman"/>
                <a:cs typeface="Times New Roman"/>
                <a:sym typeface="Times New Roman"/>
              </a:rPr>
              <a:t>S-box, the number of input bits should be the same as the number of output bits.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138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Block Ciphers</a:t>
            </a:r>
            <a:endParaRPr b="1"/>
          </a:p>
        </p:txBody>
      </p:sp>
      <p:sp>
        <p:nvSpPr>
          <p:cNvPr id="67" name="Google Shape;67;p15"/>
          <p:cNvSpPr txBox="1">
            <a:spLocks noGrp="1"/>
          </p:cNvSpPr>
          <p:nvPr>
            <p:ph type="body" idx="1"/>
          </p:nvPr>
        </p:nvSpPr>
        <p:spPr>
          <a:xfrm>
            <a:off x="311700" y="892675"/>
            <a:ext cx="8520600" cy="3676200"/>
          </a:xfrm>
          <a:prstGeom prst="rect">
            <a:avLst/>
          </a:prstGeom>
        </p:spPr>
        <p:txBody>
          <a:bodyPr spcFirstLastPara="1" wrap="square" lIns="91425" tIns="91425" rIns="91425" bIns="91425" anchor="t" anchorCtr="0">
            <a:noAutofit/>
          </a:bodyPr>
          <a:lstStyle/>
          <a:p>
            <a:pPr marL="457200" lvl="0" indent="-387350" algn="l" rtl="0">
              <a:spcBef>
                <a:spcPts val="0"/>
              </a:spcBef>
              <a:spcAft>
                <a:spcPts val="0"/>
              </a:spcAft>
              <a:buClr>
                <a:schemeClr val="dk1"/>
              </a:buClr>
              <a:buSzPts val="2500"/>
              <a:buFont typeface="Times New Roman"/>
              <a:buChar char="●"/>
            </a:pPr>
            <a:r>
              <a:rPr lang="en" sz="2500">
                <a:solidFill>
                  <a:schemeClr val="dk1"/>
                </a:solidFill>
                <a:latin typeface="Times New Roman"/>
                <a:ea typeface="Times New Roman"/>
                <a:cs typeface="Times New Roman"/>
                <a:sym typeface="Times New Roman"/>
              </a:rPr>
              <a:t>A block cipher operates on a plaintext block of n bits to produce a ciphertext of n bits.</a:t>
            </a:r>
            <a:endParaRPr sz="2500">
              <a:solidFill>
                <a:schemeClr val="dk1"/>
              </a:solidFill>
              <a:latin typeface="Times New Roman"/>
              <a:ea typeface="Times New Roman"/>
              <a:cs typeface="Times New Roman"/>
              <a:sym typeface="Times New Roman"/>
            </a:endParaRPr>
          </a:p>
          <a:p>
            <a:pPr marL="457200" lvl="0" indent="-387350" algn="l" rtl="0">
              <a:spcBef>
                <a:spcPts val="0"/>
              </a:spcBef>
              <a:spcAft>
                <a:spcPts val="0"/>
              </a:spcAft>
              <a:buClr>
                <a:schemeClr val="dk1"/>
              </a:buClr>
              <a:buSzPts val="2500"/>
              <a:buFont typeface="Times New Roman"/>
              <a:buChar char="●"/>
            </a:pPr>
            <a:r>
              <a:rPr lang="en" sz="2500">
                <a:solidFill>
                  <a:schemeClr val="dk1"/>
                </a:solidFill>
                <a:latin typeface="Times New Roman"/>
                <a:ea typeface="Times New Roman"/>
                <a:cs typeface="Times New Roman"/>
                <a:sym typeface="Times New Roman"/>
              </a:rPr>
              <a:t>There are 2n possible different plaintext blocks</a:t>
            </a:r>
            <a:endParaRPr sz="2500">
              <a:solidFill>
                <a:schemeClr val="dk1"/>
              </a:solidFill>
              <a:latin typeface="Times New Roman"/>
              <a:ea typeface="Times New Roman"/>
              <a:cs typeface="Times New Roman"/>
              <a:sym typeface="Times New Roman"/>
            </a:endParaRPr>
          </a:p>
          <a:p>
            <a:pPr marL="457200" lvl="0" indent="-387350" algn="l" rtl="0">
              <a:spcBef>
                <a:spcPts val="0"/>
              </a:spcBef>
              <a:spcAft>
                <a:spcPts val="0"/>
              </a:spcAft>
              <a:buClr>
                <a:schemeClr val="dk1"/>
              </a:buClr>
              <a:buSzPts val="2500"/>
              <a:buFont typeface="Times New Roman"/>
              <a:buChar char="●"/>
            </a:pPr>
            <a:r>
              <a:rPr lang="en" sz="2500">
                <a:solidFill>
                  <a:schemeClr val="dk1"/>
                </a:solidFill>
                <a:latin typeface="Times New Roman"/>
                <a:ea typeface="Times New Roman"/>
                <a:cs typeface="Times New Roman"/>
                <a:sym typeface="Times New Roman"/>
              </a:rPr>
              <a:t>For the encryption to be reversible, each plaintext block must produce a unique ciphertext block</a:t>
            </a:r>
            <a:endParaRPr sz="2500">
              <a:solidFill>
                <a:schemeClr val="dk1"/>
              </a:solidFill>
              <a:latin typeface="Times New Roman"/>
              <a:ea typeface="Times New Roman"/>
              <a:cs typeface="Times New Roman"/>
              <a:sym typeface="Times New Roman"/>
            </a:endParaRPr>
          </a:p>
          <a:p>
            <a:pPr marL="457200" lvl="0" indent="-387350" algn="l" rtl="0">
              <a:spcBef>
                <a:spcPts val="0"/>
              </a:spcBef>
              <a:spcAft>
                <a:spcPts val="0"/>
              </a:spcAft>
              <a:buClr>
                <a:schemeClr val="dk1"/>
              </a:buClr>
              <a:buSzPts val="2500"/>
              <a:buFont typeface="Times New Roman"/>
              <a:buChar char="●"/>
            </a:pPr>
            <a:r>
              <a:rPr lang="en" sz="2500">
                <a:solidFill>
                  <a:schemeClr val="dk1"/>
                </a:solidFill>
                <a:latin typeface="Times New Roman"/>
                <a:ea typeface="Times New Roman"/>
                <a:cs typeface="Times New Roman"/>
                <a:sym typeface="Times New Roman"/>
              </a:rPr>
              <a:t>However, if the block size is too small (e.g. n = 4), then the cipher is equivalent to a classical substitution cipher.</a:t>
            </a:r>
            <a:endParaRPr sz="25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22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2"/>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30</a:t>
            </a:fld>
            <a:endParaRPr/>
          </a:p>
        </p:txBody>
      </p:sp>
      <p:sp>
        <p:nvSpPr>
          <p:cNvPr id="259" name="Google Shape;259;p42"/>
          <p:cNvSpPr txBox="1"/>
          <p:nvPr/>
        </p:nvSpPr>
        <p:spPr>
          <a:xfrm>
            <a:off x="228600" y="117600"/>
            <a:ext cx="1944600" cy="461700"/>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 sz="2400" b="1" i="0" u="none">
                <a:solidFill>
                  <a:schemeClr val="lt1"/>
                </a:solidFill>
                <a:latin typeface="Times New Roman"/>
                <a:ea typeface="Times New Roman"/>
                <a:cs typeface="Times New Roman"/>
                <a:sym typeface="Times New Roman"/>
              </a:rPr>
              <a:t>Example </a:t>
            </a:r>
            <a:endParaRPr/>
          </a:p>
        </p:txBody>
      </p:sp>
      <p:sp>
        <p:nvSpPr>
          <p:cNvPr id="260" name="Google Shape;260;p42"/>
          <p:cNvSpPr txBox="1"/>
          <p:nvPr/>
        </p:nvSpPr>
        <p:spPr>
          <a:xfrm>
            <a:off x="228600" y="727825"/>
            <a:ext cx="8229600" cy="15699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Figure </a:t>
            </a:r>
            <a:r>
              <a:rPr lang="en" sz="2400" b="1">
                <a:solidFill>
                  <a:schemeClr val="dk1"/>
                </a:solidFill>
                <a:latin typeface="Times New Roman"/>
                <a:ea typeface="Times New Roman"/>
                <a:cs typeface="Times New Roman"/>
                <a:sym typeface="Times New Roman"/>
              </a:rPr>
              <a:t>below</a:t>
            </a:r>
            <a:r>
              <a:rPr lang="en" sz="2400" b="1" i="0" u="none">
                <a:solidFill>
                  <a:schemeClr val="dk1"/>
                </a:solidFill>
                <a:latin typeface="Times New Roman"/>
                <a:ea typeface="Times New Roman"/>
                <a:cs typeface="Times New Roman"/>
                <a:sym typeface="Times New Roman"/>
              </a:rPr>
              <a:t> shows an example of an invertible S-box.  For example, if the input to the left box is 001, the output is 101. The input 101 in the right table creates the output 001, which shows that the two tables are inverses of each other.</a:t>
            </a:r>
            <a:endParaRPr/>
          </a:p>
        </p:txBody>
      </p:sp>
      <p:sp>
        <p:nvSpPr>
          <p:cNvPr id="261" name="Google Shape;261;p42"/>
          <p:cNvSpPr txBox="1"/>
          <p:nvPr/>
        </p:nvSpPr>
        <p:spPr>
          <a:xfrm>
            <a:off x="1270487" y="2371650"/>
            <a:ext cx="480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S-box tables for given Example</a:t>
            </a:r>
            <a:endParaRPr/>
          </a:p>
        </p:txBody>
      </p:sp>
      <p:pic>
        <p:nvPicPr>
          <p:cNvPr id="262" name="Google Shape;262;p42"/>
          <p:cNvPicPr preferRelativeResize="0"/>
          <p:nvPr/>
        </p:nvPicPr>
        <p:blipFill rotWithShape="1">
          <a:blip r:embed="rId3">
            <a:alphaModFix/>
          </a:blip>
          <a:srcRect/>
          <a:stretch/>
        </p:blipFill>
        <p:spPr>
          <a:xfrm>
            <a:off x="823434" y="2845775"/>
            <a:ext cx="5535290" cy="2183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31</a:t>
            </a:fld>
            <a:endParaRPr/>
          </a:p>
        </p:txBody>
      </p:sp>
      <p:sp>
        <p:nvSpPr>
          <p:cNvPr id="268" name="Google Shape;268;p43"/>
          <p:cNvSpPr txBox="1"/>
          <p:nvPr/>
        </p:nvSpPr>
        <p:spPr>
          <a:xfrm>
            <a:off x="619350" y="130825"/>
            <a:ext cx="2798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Exclusive-Or</a:t>
            </a:r>
            <a:endParaRPr/>
          </a:p>
        </p:txBody>
      </p:sp>
      <p:sp>
        <p:nvSpPr>
          <p:cNvPr id="269" name="Google Shape;269;p43"/>
          <p:cNvSpPr txBox="1"/>
          <p:nvPr/>
        </p:nvSpPr>
        <p:spPr>
          <a:xfrm>
            <a:off x="228600" y="792203"/>
            <a:ext cx="8686800" cy="9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An important component in most block ciphers is the exclusive-or operation. </a:t>
            </a:r>
            <a:endParaRPr/>
          </a:p>
        </p:txBody>
      </p:sp>
      <p:sp>
        <p:nvSpPr>
          <p:cNvPr id="270" name="Google Shape;270;p43"/>
          <p:cNvSpPr txBox="1"/>
          <p:nvPr/>
        </p:nvSpPr>
        <p:spPr>
          <a:xfrm>
            <a:off x="1300162" y="1879325"/>
            <a:ext cx="5934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Invertibility of the exclusive-or operation</a:t>
            </a:r>
            <a:endParaRPr/>
          </a:p>
        </p:txBody>
      </p:sp>
      <p:pic>
        <p:nvPicPr>
          <p:cNvPr id="271" name="Google Shape;271;p43"/>
          <p:cNvPicPr preferRelativeResize="0"/>
          <p:nvPr/>
        </p:nvPicPr>
        <p:blipFill rotWithShape="1">
          <a:blip r:embed="rId3">
            <a:alphaModFix/>
          </a:blip>
          <a:srcRect/>
          <a:stretch/>
        </p:blipFill>
        <p:spPr>
          <a:xfrm>
            <a:off x="1240648" y="2476425"/>
            <a:ext cx="5892225" cy="186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32</a:t>
            </a:fld>
            <a:endParaRPr/>
          </a:p>
        </p:txBody>
      </p:sp>
      <p:sp>
        <p:nvSpPr>
          <p:cNvPr id="277" name="Google Shape;277;p44"/>
          <p:cNvSpPr txBox="1"/>
          <p:nvPr/>
        </p:nvSpPr>
        <p:spPr>
          <a:xfrm>
            <a:off x="288100" y="160100"/>
            <a:ext cx="8686800" cy="1816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An important component in most block ciphers is the exclusive-or operation. </a:t>
            </a:r>
            <a:r>
              <a:rPr lang="en" sz="2800" b="1" i="1">
                <a:solidFill>
                  <a:schemeClr val="dk1"/>
                </a:solidFill>
                <a:latin typeface="Times New Roman"/>
                <a:ea typeface="Times New Roman"/>
                <a:cs typeface="Times New Roman"/>
                <a:sym typeface="Times New Roman"/>
              </a:rPr>
              <a:t>A</a:t>
            </a:r>
            <a:r>
              <a:rPr lang="en" sz="2800" b="1" i="1" u="none">
                <a:solidFill>
                  <a:schemeClr val="dk1"/>
                </a:solidFill>
                <a:latin typeface="Times New Roman"/>
                <a:ea typeface="Times New Roman"/>
                <a:cs typeface="Times New Roman"/>
                <a:sym typeface="Times New Roman"/>
              </a:rPr>
              <a:t>ddition and subtraction operations in the GF(2</a:t>
            </a:r>
            <a:r>
              <a:rPr lang="en" sz="2800" b="1" i="1" u="none" baseline="30000">
                <a:solidFill>
                  <a:schemeClr val="dk1"/>
                </a:solidFill>
                <a:latin typeface="Times New Roman"/>
                <a:ea typeface="Times New Roman"/>
                <a:cs typeface="Times New Roman"/>
                <a:sym typeface="Times New Roman"/>
              </a:rPr>
              <a:t>n</a:t>
            </a:r>
            <a:r>
              <a:rPr lang="en" sz="2800" b="1" i="1" u="none">
                <a:solidFill>
                  <a:schemeClr val="dk1"/>
                </a:solidFill>
                <a:latin typeface="Times New Roman"/>
                <a:ea typeface="Times New Roman"/>
                <a:cs typeface="Times New Roman"/>
                <a:sym typeface="Times New Roman"/>
              </a:rPr>
              <a:t>) field are performed by a single operation called the exclusive-or (XOR).</a:t>
            </a:r>
            <a:endParaRPr/>
          </a:p>
        </p:txBody>
      </p:sp>
      <p:sp>
        <p:nvSpPr>
          <p:cNvPr id="278" name="Google Shape;278;p44"/>
          <p:cNvSpPr txBox="1"/>
          <p:nvPr/>
        </p:nvSpPr>
        <p:spPr>
          <a:xfrm>
            <a:off x="288100" y="2571753"/>
            <a:ext cx="8686800" cy="2247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five properties of the exclusive-or operation in the GF(2n) field makes this operation a very interesting component for use in a block cipher: </a:t>
            </a:r>
            <a:r>
              <a:rPr lang="en" sz="2800" b="1" i="1" u="none">
                <a:solidFill>
                  <a:schemeClr val="hlink"/>
                </a:solidFill>
                <a:latin typeface="Times New Roman"/>
                <a:ea typeface="Times New Roman"/>
                <a:cs typeface="Times New Roman"/>
                <a:sym typeface="Times New Roman"/>
              </a:rPr>
              <a:t>closure</a:t>
            </a:r>
            <a:r>
              <a:rPr lang="en" sz="2800" b="1" i="1" u="none">
                <a:solidFill>
                  <a:schemeClr val="dk1"/>
                </a:solidFill>
                <a:latin typeface="Times New Roman"/>
                <a:ea typeface="Times New Roman"/>
                <a:cs typeface="Times New Roman"/>
                <a:sym typeface="Times New Roman"/>
              </a:rPr>
              <a:t>, </a:t>
            </a:r>
            <a:r>
              <a:rPr lang="en" sz="2800" b="1" i="1" u="none">
                <a:solidFill>
                  <a:schemeClr val="hlink"/>
                </a:solidFill>
                <a:latin typeface="Times New Roman"/>
                <a:ea typeface="Times New Roman"/>
                <a:cs typeface="Times New Roman"/>
                <a:sym typeface="Times New Roman"/>
              </a:rPr>
              <a:t>associativity</a:t>
            </a:r>
            <a:r>
              <a:rPr lang="en" sz="2800" b="1" i="1" u="none">
                <a:solidFill>
                  <a:schemeClr val="dk1"/>
                </a:solidFill>
                <a:latin typeface="Times New Roman"/>
                <a:ea typeface="Times New Roman"/>
                <a:cs typeface="Times New Roman"/>
                <a:sym typeface="Times New Roman"/>
              </a:rPr>
              <a:t>, </a:t>
            </a:r>
            <a:r>
              <a:rPr lang="en" sz="2800" b="1" i="1" u="none">
                <a:solidFill>
                  <a:schemeClr val="hlink"/>
                </a:solidFill>
                <a:latin typeface="Times New Roman"/>
                <a:ea typeface="Times New Roman"/>
                <a:cs typeface="Times New Roman"/>
                <a:sym typeface="Times New Roman"/>
              </a:rPr>
              <a:t>commutativity</a:t>
            </a:r>
            <a:r>
              <a:rPr lang="en" sz="2800" b="1" i="1" u="none">
                <a:solidFill>
                  <a:schemeClr val="dk1"/>
                </a:solidFill>
                <a:latin typeface="Times New Roman"/>
                <a:ea typeface="Times New Roman"/>
                <a:cs typeface="Times New Roman"/>
                <a:sym typeface="Times New Roman"/>
              </a:rPr>
              <a:t>, </a:t>
            </a:r>
            <a:r>
              <a:rPr lang="en" sz="2800" b="1" i="1" u="none">
                <a:solidFill>
                  <a:schemeClr val="hlink"/>
                </a:solidFill>
                <a:latin typeface="Times New Roman"/>
                <a:ea typeface="Times New Roman"/>
                <a:cs typeface="Times New Roman"/>
                <a:sym typeface="Times New Roman"/>
              </a:rPr>
              <a:t>existence of identity</a:t>
            </a:r>
            <a:r>
              <a:rPr lang="en" sz="2800" b="1" i="1" u="none">
                <a:solidFill>
                  <a:schemeClr val="dk1"/>
                </a:solidFill>
                <a:latin typeface="Times New Roman"/>
                <a:ea typeface="Times New Roman"/>
                <a:cs typeface="Times New Roman"/>
                <a:sym typeface="Times New Roman"/>
              </a:rPr>
              <a:t>, and  </a:t>
            </a:r>
            <a:r>
              <a:rPr lang="en" sz="2800" b="1" i="1" u="none">
                <a:solidFill>
                  <a:schemeClr val="hlink"/>
                </a:solidFill>
                <a:latin typeface="Times New Roman"/>
                <a:ea typeface="Times New Roman"/>
                <a:cs typeface="Times New Roman"/>
                <a:sym typeface="Times New Roman"/>
              </a:rPr>
              <a:t>existence of inverse</a:t>
            </a:r>
            <a:r>
              <a:rPr lang="en" sz="2800" b="1" i="1" u="none">
                <a:solidFill>
                  <a:schemeClr val="dk1"/>
                </a:solidFill>
                <a:latin typeface="Times New Roman"/>
                <a:ea typeface="Times New Roman"/>
                <a:cs typeface="Times New Roman"/>
                <a:sym typeface="Times New Roman"/>
              </a:rPr>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body" idx="1"/>
          </p:nvPr>
        </p:nvSpPr>
        <p:spPr>
          <a:xfrm>
            <a:off x="311700" y="110525"/>
            <a:ext cx="8520600" cy="47949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1100"/>
              <a:buFont typeface="Arial"/>
              <a:buNone/>
            </a:pPr>
            <a:r>
              <a:rPr lang="en" sz="2200" b="1">
                <a:solidFill>
                  <a:srgbClr val="FF00FF"/>
                </a:solidFill>
                <a:latin typeface="Times New Roman"/>
                <a:ea typeface="Times New Roman"/>
                <a:cs typeface="Times New Roman"/>
                <a:sym typeface="Times New Roman"/>
              </a:rPr>
              <a:t>Circular Shift</a:t>
            </a:r>
            <a:endParaRPr sz="2200" b="1">
              <a:solidFill>
                <a:srgbClr val="FF00FF"/>
              </a:solidFill>
              <a:latin typeface="Times New Roman"/>
              <a:ea typeface="Times New Roman"/>
              <a:cs typeface="Times New Roman"/>
              <a:sym typeface="Times New Roman"/>
            </a:endParaRPr>
          </a:p>
          <a:p>
            <a:pPr marL="457200" lvl="0" indent="-355600" algn="just" rtl="0">
              <a:lnSpc>
                <a:spcPct val="100000"/>
              </a:lnSpc>
              <a:spcBef>
                <a:spcPts val="120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Another component found in some modern block ciphers is the circular shift operation. Shifting can be to the left or to the right. </a:t>
            </a: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circular left-shift operation shifts each bit in an n-bit word k positions to the left; the leftmost k bits are removed from the left and become the rightmost bits. </a:t>
            </a: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circular right-shift operation shifts each bit in an n-bit word k positions to the right; the rightmost k bits are removed from the right and become the leftmost bits. Figure shows both left and right operations in the case where n = 8 and k = 3.</a:t>
            </a: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circular shift operation mixes the bits in a word and helps hide the patterns in the original word. </a:t>
            </a:r>
            <a:endParaRPr sz="2000">
              <a:solidFill>
                <a:schemeClr val="dk1"/>
              </a:solidFill>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Although the number of positions to be shifted can be used as a key, the circular shift operation normally is keyless; the value of k is fixed and predetermined.</a:t>
            </a:r>
            <a:endParaRPr sz="20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6"/>
          <p:cNvPicPr preferRelativeResize="0"/>
          <p:nvPr/>
        </p:nvPicPr>
        <p:blipFill>
          <a:blip r:embed="rId3">
            <a:alphaModFix/>
          </a:blip>
          <a:stretch>
            <a:fillRect/>
          </a:stretch>
        </p:blipFill>
        <p:spPr>
          <a:xfrm>
            <a:off x="1003200" y="690300"/>
            <a:ext cx="7189125" cy="3790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body" idx="1"/>
          </p:nvPr>
        </p:nvSpPr>
        <p:spPr>
          <a:xfrm>
            <a:off x="311700" y="76525"/>
            <a:ext cx="8520600" cy="497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300" b="1">
                <a:solidFill>
                  <a:schemeClr val="dk1"/>
                </a:solidFill>
                <a:latin typeface="Times New Roman"/>
                <a:ea typeface="Times New Roman"/>
                <a:cs typeface="Times New Roman"/>
                <a:sym typeface="Times New Roman"/>
              </a:rPr>
              <a:t>Swap</a:t>
            </a:r>
            <a:endParaRPr sz="23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The swap operation is a special case of the circular shift operation where k = n/2. This means this operation is valid only if n is an even number. Because left-shifting n/2 bits is the same as right-shifting n/2, this component is self-invertible. A swap operation in the encryption cipher can be totally canceled by a swap operation in the decryption cipher.</a:t>
            </a:r>
            <a:endParaRPr sz="20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pic>
        <p:nvPicPr>
          <p:cNvPr id="294" name="Google Shape;294;p47"/>
          <p:cNvPicPr preferRelativeResize="0"/>
          <p:nvPr/>
        </p:nvPicPr>
        <p:blipFill>
          <a:blip r:embed="rId3">
            <a:alphaModFix/>
          </a:blip>
          <a:stretch>
            <a:fillRect/>
          </a:stretch>
        </p:blipFill>
        <p:spPr>
          <a:xfrm>
            <a:off x="1285000" y="2240476"/>
            <a:ext cx="6145450" cy="2667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8"/>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36</a:t>
            </a:fld>
            <a:endParaRPr/>
          </a:p>
        </p:txBody>
      </p:sp>
      <p:sp>
        <p:nvSpPr>
          <p:cNvPr id="300" name="Google Shape;300;p48"/>
          <p:cNvSpPr txBox="1"/>
          <p:nvPr/>
        </p:nvSpPr>
        <p:spPr>
          <a:xfrm>
            <a:off x="1184012" y="119500"/>
            <a:ext cx="4370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Split and Combine</a:t>
            </a:r>
            <a:endParaRPr/>
          </a:p>
        </p:txBody>
      </p:sp>
      <p:sp>
        <p:nvSpPr>
          <p:cNvPr id="301" name="Google Shape;301;p48"/>
          <p:cNvSpPr txBox="1"/>
          <p:nvPr/>
        </p:nvSpPr>
        <p:spPr>
          <a:xfrm>
            <a:off x="228600" y="857250"/>
            <a:ext cx="8686800" cy="9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Two other operations found in some block ciphers are split and combine. </a:t>
            </a:r>
            <a:endParaRPr/>
          </a:p>
        </p:txBody>
      </p:sp>
      <p:sp>
        <p:nvSpPr>
          <p:cNvPr id="302" name="Google Shape;302;p48"/>
          <p:cNvSpPr txBox="1"/>
          <p:nvPr/>
        </p:nvSpPr>
        <p:spPr>
          <a:xfrm>
            <a:off x="972975" y="1924200"/>
            <a:ext cx="6648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Split and combine operations on an 8-bit word</a:t>
            </a:r>
            <a:endParaRPr/>
          </a:p>
        </p:txBody>
      </p:sp>
      <p:pic>
        <p:nvPicPr>
          <p:cNvPr id="303" name="Google Shape;303;p48"/>
          <p:cNvPicPr preferRelativeResize="0"/>
          <p:nvPr/>
        </p:nvPicPr>
        <p:blipFill rotWithShape="1">
          <a:blip r:embed="rId3">
            <a:alphaModFix/>
          </a:blip>
          <a:srcRect/>
          <a:stretch/>
        </p:blipFill>
        <p:spPr>
          <a:xfrm>
            <a:off x="620696" y="2746025"/>
            <a:ext cx="7917948" cy="1883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9"/>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37</a:t>
            </a:fld>
            <a:endParaRPr/>
          </a:p>
        </p:txBody>
      </p:sp>
      <p:sp>
        <p:nvSpPr>
          <p:cNvPr id="309" name="Google Shape;309;p49"/>
          <p:cNvSpPr txBox="1"/>
          <p:nvPr/>
        </p:nvSpPr>
        <p:spPr>
          <a:xfrm>
            <a:off x="228600" y="842963"/>
            <a:ext cx="8686800" cy="1816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Shannon introduced the concept of a product cipher. A product cipher is a complex cipher combining substitution, permutation, and other components discussed in previous sections.</a:t>
            </a:r>
            <a:endParaRPr/>
          </a:p>
        </p:txBody>
      </p:sp>
      <p:sp>
        <p:nvSpPr>
          <p:cNvPr id="310" name="Google Shape;310;p49"/>
          <p:cNvSpPr txBox="1"/>
          <p:nvPr/>
        </p:nvSpPr>
        <p:spPr>
          <a:xfrm>
            <a:off x="1143000" y="0"/>
            <a:ext cx="3945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 Product Ciphers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0"/>
          <p:cNvSpPr txBox="1">
            <a:spLocks noGrp="1"/>
          </p:cNvSpPr>
          <p:nvPr>
            <p:ph type="title"/>
          </p:nvPr>
        </p:nvSpPr>
        <p:spPr>
          <a:xfrm>
            <a:off x="311700" y="62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FF0000"/>
              </a:buClr>
              <a:buSzPct val="102857"/>
              <a:buFont typeface="Libre Franklin"/>
              <a:buNone/>
            </a:pPr>
            <a:r>
              <a:rPr lang="en" sz="3888">
                <a:latin typeface="Times New Roman"/>
                <a:ea typeface="Times New Roman"/>
                <a:cs typeface="Times New Roman"/>
                <a:sym typeface="Times New Roman"/>
              </a:rPr>
              <a:t>Confusion and Diffusion</a:t>
            </a:r>
            <a:r>
              <a:rPr lang="en" sz="4000">
                <a:solidFill>
                  <a:srgbClr val="FF0000"/>
                </a:solidFill>
                <a:latin typeface="Libre Franklin"/>
                <a:ea typeface="Libre Franklin"/>
                <a:cs typeface="Libre Franklin"/>
                <a:sym typeface="Libre Franklin"/>
              </a:rPr>
              <a:t/>
            </a:r>
            <a:br>
              <a:rPr lang="en" sz="4000">
                <a:solidFill>
                  <a:srgbClr val="FF0000"/>
                </a:solidFill>
                <a:latin typeface="Libre Franklin"/>
                <a:ea typeface="Libre Franklin"/>
                <a:cs typeface="Libre Franklin"/>
                <a:sym typeface="Libre Franklin"/>
              </a:rPr>
            </a:br>
            <a:endParaRPr/>
          </a:p>
        </p:txBody>
      </p:sp>
      <p:sp>
        <p:nvSpPr>
          <p:cNvPr id="316" name="Google Shape;316;p50"/>
          <p:cNvSpPr txBox="1">
            <a:spLocks noGrp="1"/>
          </p:cNvSpPr>
          <p:nvPr>
            <p:ph type="body" idx="1"/>
          </p:nvPr>
        </p:nvSpPr>
        <p:spPr>
          <a:xfrm>
            <a:off x="311700" y="756650"/>
            <a:ext cx="8520600" cy="4080900"/>
          </a:xfrm>
          <a:prstGeom prst="rect">
            <a:avLst/>
          </a:prstGeom>
        </p:spPr>
        <p:txBody>
          <a:bodyPr spcFirstLastPara="1" wrap="square" lIns="91425" tIns="91425" rIns="91425" bIns="91425" anchor="t" anchorCtr="0">
            <a:normAutofit fontScale="92500" lnSpcReduction="20000"/>
          </a:bodyPr>
          <a:lstStyle/>
          <a:p>
            <a:pPr marL="457200" lvl="0" indent="-381317" algn="just" rtl="0">
              <a:lnSpc>
                <a:spcPct val="100000"/>
              </a:lnSpc>
              <a:spcBef>
                <a:spcPts val="0"/>
              </a:spcBef>
              <a:spcAft>
                <a:spcPts val="0"/>
              </a:spcAft>
              <a:buSzPct val="100000"/>
              <a:buFont typeface="Times New Roman"/>
              <a:buChar char="●"/>
            </a:pPr>
            <a:r>
              <a:rPr lang="en" sz="2600" b="1">
                <a:solidFill>
                  <a:srgbClr val="0033CC"/>
                </a:solidFill>
                <a:latin typeface="Times New Roman"/>
                <a:ea typeface="Times New Roman"/>
                <a:cs typeface="Times New Roman"/>
                <a:sym typeface="Times New Roman"/>
              </a:rPr>
              <a:t>Diffusion : </a:t>
            </a:r>
            <a:r>
              <a:rPr lang="en" sz="2600">
                <a:solidFill>
                  <a:srgbClr val="C00000"/>
                </a:solidFill>
                <a:latin typeface="Times New Roman"/>
                <a:ea typeface="Times New Roman"/>
                <a:cs typeface="Times New Roman"/>
                <a:sym typeface="Times New Roman"/>
              </a:rPr>
              <a:t>to hide the relationship between the cipher text and the plain text.</a:t>
            </a:r>
            <a:endParaRPr sz="2600">
              <a:solidFill>
                <a:schemeClr val="dk1"/>
              </a:solidFill>
              <a:latin typeface="Libre Baskerville"/>
              <a:ea typeface="Libre Baskerville"/>
              <a:cs typeface="Libre Baskerville"/>
              <a:sym typeface="Libre Baskerville"/>
            </a:endParaRPr>
          </a:p>
          <a:p>
            <a:pPr marL="457200" lvl="0" indent="-381317" algn="just" rtl="0">
              <a:lnSpc>
                <a:spcPct val="100000"/>
              </a:lnSpc>
              <a:spcBef>
                <a:spcPts val="0"/>
              </a:spcBef>
              <a:spcAft>
                <a:spcPts val="0"/>
              </a:spcAft>
              <a:buClr>
                <a:schemeClr val="dk1"/>
              </a:buClr>
              <a:buSzPct val="100000"/>
              <a:buFont typeface="Times New Roman"/>
              <a:buChar char="●"/>
            </a:pPr>
            <a:r>
              <a:rPr lang="en" sz="2600">
                <a:solidFill>
                  <a:schemeClr val="dk1"/>
                </a:solidFill>
                <a:latin typeface="Times New Roman"/>
                <a:ea typeface="Times New Roman"/>
                <a:cs typeface="Times New Roman"/>
                <a:sym typeface="Times New Roman"/>
              </a:rPr>
              <a:t>Diffusion implies that each symbol in the ciphertext is dependent on some or all symbols in the plain text.</a:t>
            </a:r>
            <a:endParaRPr sz="2600">
              <a:solidFill>
                <a:schemeClr val="dk1"/>
              </a:solidFill>
              <a:latin typeface="Libre Baskerville"/>
              <a:ea typeface="Libre Baskerville"/>
              <a:cs typeface="Libre Baskerville"/>
              <a:sym typeface="Libre Baskerville"/>
            </a:endParaRPr>
          </a:p>
          <a:p>
            <a:pPr marL="457200" lvl="0" indent="-381317" algn="just" rtl="0">
              <a:lnSpc>
                <a:spcPct val="100000"/>
              </a:lnSpc>
              <a:spcBef>
                <a:spcPts val="0"/>
              </a:spcBef>
              <a:spcAft>
                <a:spcPts val="0"/>
              </a:spcAft>
              <a:buClr>
                <a:srgbClr val="FF00FF"/>
              </a:buClr>
              <a:buSzPct val="100000"/>
              <a:buFont typeface="Times New Roman"/>
              <a:buChar char="●"/>
            </a:pPr>
            <a:r>
              <a:rPr lang="en" sz="2600">
                <a:solidFill>
                  <a:srgbClr val="FF00FF"/>
                </a:solidFill>
                <a:latin typeface="Times New Roman"/>
                <a:ea typeface="Times New Roman"/>
                <a:cs typeface="Times New Roman"/>
                <a:sym typeface="Times New Roman"/>
              </a:rPr>
              <a:t>This will frustrate the opponent who use cipher text statistics to find the plain text.</a:t>
            </a:r>
            <a:endParaRPr sz="2600">
              <a:solidFill>
                <a:schemeClr val="dk1"/>
              </a:solidFill>
              <a:latin typeface="Libre Baskerville"/>
              <a:ea typeface="Libre Baskerville"/>
              <a:cs typeface="Libre Baskerville"/>
              <a:sym typeface="Libre Baskerville"/>
            </a:endParaRPr>
          </a:p>
          <a:p>
            <a:pPr marL="457200" lvl="0" indent="-381317" algn="just" rtl="0">
              <a:lnSpc>
                <a:spcPct val="100000"/>
              </a:lnSpc>
              <a:spcBef>
                <a:spcPts val="0"/>
              </a:spcBef>
              <a:spcAft>
                <a:spcPts val="0"/>
              </a:spcAft>
              <a:buSzPct val="100000"/>
              <a:buFont typeface="Times New Roman"/>
              <a:buChar char="●"/>
            </a:pPr>
            <a:r>
              <a:rPr lang="en" sz="2600" b="1">
                <a:solidFill>
                  <a:srgbClr val="0033CC"/>
                </a:solidFill>
                <a:latin typeface="Times New Roman"/>
                <a:ea typeface="Times New Roman"/>
                <a:cs typeface="Times New Roman"/>
                <a:sym typeface="Times New Roman"/>
              </a:rPr>
              <a:t>Confusion: </a:t>
            </a:r>
            <a:r>
              <a:rPr lang="en" sz="2600">
                <a:solidFill>
                  <a:srgbClr val="C00000"/>
                </a:solidFill>
                <a:latin typeface="Times New Roman"/>
                <a:ea typeface="Times New Roman"/>
                <a:cs typeface="Times New Roman"/>
                <a:sym typeface="Times New Roman"/>
              </a:rPr>
              <a:t>to hide the relationship between the cipher text and the key.</a:t>
            </a:r>
            <a:endParaRPr sz="2600">
              <a:solidFill>
                <a:schemeClr val="dk1"/>
              </a:solidFill>
              <a:latin typeface="Libre Baskerville"/>
              <a:ea typeface="Libre Baskerville"/>
              <a:cs typeface="Libre Baskerville"/>
              <a:sym typeface="Libre Baskerville"/>
            </a:endParaRPr>
          </a:p>
          <a:p>
            <a:pPr marL="457200" lvl="0" indent="-381317" algn="just" rtl="0">
              <a:lnSpc>
                <a:spcPct val="100000"/>
              </a:lnSpc>
              <a:spcBef>
                <a:spcPts val="0"/>
              </a:spcBef>
              <a:spcAft>
                <a:spcPts val="0"/>
              </a:spcAft>
              <a:buClr>
                <a:schemeClr val="dk1"/>
              </a:buClr>
              <a:buSzPct val="100000"/>
              <a:buFont typeface="Times New Roman"/>
              <a:buChar char="●"/>
            </a:pPr>
            <a:r>
              <a:rPr lang="en" sz="2600">
                <a:solidFill>
                  <a:schemeClr val="dk1"/>
                </a:solidFill>
                <a:latin typeface="Times New Roman"/>
                <a:ea typeface="Times New Roman"/>
                <a:cs typeface="Times New Roman"/>
                <a:sym typeface="Times New Roman"/>
              </a:rPr>
              <a:t>If a single bit in the key is changed most or all bits in the cipher text will also be changed.</a:t>
            </a:r>
            <a:endParaRPr sz="2600">
              <a:solidFill>
                <a:schemeClr val="dk1"/>
              </a:solidFill>
              <a:latin typeface="Libre Baskerville"/>
              <a:ea typeface="Libre Baskerville"/>
              <a:cs typeface="Libre Baskerville"/>
              <a:sym typeface="Libre Baskerville"/>
            </a:endParaRPr>
          </a:p>
          <a:p>
            <a:pPr marL="457200" lvl="0" indent="-381317" algn="just" rtl="0">
              <a:lnSpc>
                <a:spcPct val="100000"/>
              </a:lnSpc>
              <a:spcBef>
                <a:spcPts val="0"/>
              </a:spcBef>
              <a:spcAft>
                <a:spcPts val="0"/>
              </a:spcAft>
              <a:buClr>
                <a:srgbClr val="FF00FF"/>
              </a:buClr>
              <a:buSzPct val="100000"/>
              <a:buFont typeface="Times New Roman"/>
              <a:buChar char="●"/>
            </a:pPr>
            <a:r>
              <a:rPr lang="en" sz="2600">
                <a:solidFill>
                  <a:srgbClr val="FF00FF"/>
                </a:solidFill>
                <a:latin typeface="Times New Roman"/>
                <a:ea typeface="Times New Roman"/>
                <a:cs typeface="Times New Roman"/>
                <a:sym typeface="Times New Roman"/>
              </a:rPr>
              <a:t>This will frustrate the opponent who use cipher text statistics to find the key</a:t>
            </a:r>
            <a:endParaRPr sz="2600">
              <a:solidFill>
                <a:schemeClr val="dk1"/>
              </a:solidFill>
              <a:latin typeface="Libre Baskerville"/>
              <a:ea typeface="Libre Baskerville"/>
              <a:cs typeface="Libre Baskerville"/>
              <a:sym typeface="Libre Baskerville"/>
            </a:endParaRPr>
          </a:p>
          <a:p>
            <a:pPr marL="0" lvl="0" indent="0" algn="l" rtl="0">
              <a:spcBef>
                <a:spcPts val="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1"/>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39</a:t>
            </a:fld>
            <a:endParaRPr/>
          </a:p>
        </p:txBody>
      </p:sp>
      <p:sp>
        <p:nvSpPr>
          <p:cNvPr id="322" name="Google Shape;322;p51"/>
          <p:cNvSpPr txBox="1"/>
          <p:nvPr/>
        </p:nvSpPr>
        <p:spPr>
          <a:xfrm>
            <a:off x="228600" y="842963"/>
            <a:ext cx="8686800" cy="1816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Rounds</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Diffusion and confusion can be achieved using iterated product ciphers where each iteration is a combination of S-boxes, P-boxes, and other components.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body" idx="1"/>
          </p:nvPr>
        </p:nvSpPr>
        <p:spPr>
          <a:xfrm>
            <a:off x="311700" y="314550"/>
            <a:ext cx="8520600" cy="4254300"/>
          </a:xfrm>
          <a:prstGeom prst="rect">
            <a:avLst/>
          </a:prstGeom>
        </p:spPr>
        <p:txBody>
          <a:bodyPr spcFirstLastPara="1" wrap="square" lIns="91425" tIns="91425" rIns="91425" bIns="91425" anchor="t" anchorCtr="0">
            <a:normAutofit/>
          </a:bodyPr>
          <a:lstStyle/>
          <a:p>
            <a:pPr marL="457200" lvl="0" indent="-393700" algn="l" rtl="0">
              <a:lnSpc>
                <a:spcPct val="100000"/>
              </a:lnSpc>
              <a:spcBef>
                <a:spcPts val="0"/>
              </a:spcBef>
              <a:spcAft>
                <a:spcPts val="0"/>
              </a:spcAft>
              <a:buClr>
                <a:schemeClr val="dk1"/>
              </a:buClr>
              <a:buSzPts val="2600"/>
              <a:buFont typeface="Times New Roman"/>
              <a:buChar char="●"/>
            </a:pPr>
            <a:r>
              <a:rPr lang="en" sz="2600">
                <a:solidFill>
                  <a:schemeClr val="dk1"/>
                </a:solidFill>
                <a:latin typeface="Times New Roman"/>
                <a:ea typeface="Times New Roman"/>
                <a:cs typeface="Times New Roman"/>
                <a:sym typeface="Times New Roman"/>
              </a:rPr>
              <a:t>In a block cipher, a group of plaintext symbols of size m (m &gt; 1) are encrypted together creating a group of ciphertext of the same size. </a:t>
            </a:r>
            <a:endParaRPr sz="2600">
              <a:solidFill>
                <a:schemeClr val="dk1"/>
              </a:solidFill>
              <a:latin typeface="Times New Roman"/>
              <a:ea typeface="Times New Roman"/>
              <a:cs typeface="Times New Roman"/>
              <a:sym typeface="Times New Roman"/>
            </a:endParaRPr>
          </a:p>
          <a:p>
            <a:pPr marL="457200" lvl="0" indent="-393700" algn="l" rtl="0">
              <a:lnSpc>
                <a:spcPct val="100000"/>
              </a:lnSpc>
              <a:spcBef>
                <a:spcPts val="0"/>
              </a:spcBef>
              <a:spcAft>
                <a:spcPts val="0"/>
              </a:spcAft>
              <a:buClr>
                <a:schemeClr val="dk1"/>
              </a:buClr>
              <a:buSzPts val="2600"/>
              <a:buFont typeface="Times New Roman"/>
              <a:buChar char="●"/>
            </a:pPr>
            <a:r>
              <a:rPr lang="en" sz="2600">
                <a:solidFill>
                  <a:schemeClr val="dk1"/>
                </a:solidFill>
                <a:latin typeface="Times New Roman"/>
                <a:ea typeface="Times New Roman"/>
                <a:cs typeface="Times New Roman"/>
                <a:sym typeface="Times New Roman"/>
              </a:rPr>
              <a:t>A single key is used to encrypt the whole block</a:t>
            </a:r>
            <a:endParaRPr sz="26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pic>
        <p:nvPicPr>
          <p:cNvPr id="73" name="Google Shape;73;p16"/>
          <p:cNvPicPr preferRelativeResize="0"/>
          <p:nvPr/>
        </p:nvPicPr>
        <p:blipFill rotWithShape="1">
          <a:blip r:embed="rId3">
            <a:alphaModFix/>
          </a:blip>
          <a:srcRect/>
          <a:stretch/>
        </p:blipFill>
        <p:spPr>
          <a:xfrm>
            <a:off x="552247" y="2388206"/>
            <a:ext cx="7834313" cy="2282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40</a:t>
            </a:fld>
            <a:endParaRPr/>
          </a:p>
        </p:txBody>
      </p:sp>
      <p:sp>
        <p:nvSpPr>
          <p:cNvPr id="328" name="Google Shape;328;p52"/>
          <p:cNvSpPr txBox="1"/>
          <p:nvPr/>
        </p:nvSpPr>
        <p:spPr>
          <a:xfrm>
            <a:off x="1601688" y="57650"/>
            <a:ext cx="569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A product cipher made of two rounds</a:t>
            </a:r>
            <a:endParaRPr/>
          </a:p>
        </p:txBody>
      </p:sp>
      <p:pic>
        <p:nvPicPr>
          <p:cNvPr id="329" name="Google Shape;329;p52"/>
          <p:cNvPicPr preferRelativeResize="0"/>
          <p:nvPr/>
        </p:nvPicPr>
        <p:blipFill rotWithShape="1">
          <a:blip r:embed="rId3">
            <a:alphaModFix/>
          </a:blip>
          <a:srcRect/>
          <a:stretch/>
        </p:blipFill>
        <p:spPr>
          <a:xfrm>
            <a:off x="2353255" y="457850"/>
            <a:ext cx="4110819" cy="45141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3"/>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41</a:t>
            </a:fld>
            <a:endParaRPr/>
          </a:p>
        </p:txBody>
      </p:sp>
      <p:sp>
        <p:nvSpPr>
          <p:cNvPr id="335" name="Google Shape;335;p53"/>
          <p:cNvSpPr txBox="1"/>
          <p:nvPr/>
        </p:nvSpPr>
        <p:spPr>
          <a:xfrm>
            <a:off x="1212850" y="400050"/>
            <a:ext cx="6191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Diffusion and confusion in a block cipher</a:t>
            </a:r>
            <a:endParaRPr/>
          </a:p>
        </p:txBody>
      </p:sp>
      <p:pic>
        <p:nvPicPr>
          <p:cNvPr id="336" name="Google Shape;336;p53"/>
          <p:cNvPicPr preferRelativeResize="0"/>
          <p:nvPr/>
        </p:nvPicPr>
        <p:blipFill rotWithShape="1">
          <a:blip r:embed="rId3">
            <a:alphaModFix/>
          </a:blip>
          <a:srcRect/>
          <a:stretch/>
        </p:blipFill>
        <p:spPr>
          <a:xfrm>
            <a:off x="2566987" y="1040606"/>
            <a:ext cx="3161108" cy="33599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4"/>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42</a:t>
            </a:fld>
            <a:endParaRPr/>
          </a:p>
        </p:txBody>
      </p:sp>
      <p:sp>
        <p:nvSpPr>
          <p:cNvPr id="342" name="Google Shape;342;p54"/>
          <p:cNvSpPr txBox="1"/>
          <p:nvPr/>
        </p:nvSpPr>
        <p:spPr>
          <a:xfrm>
            <a:off x="228600" y="842963"/>
            <a:ext cx="8686800" cy="26781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Modern block ciphers are all product ciphers, but they are divided into two classes. </a:t>
            </a:r>
            <a:endParaRPr/>
          </a:p>
          <a:p>
            <a:pPr marL="0" marR="0" lvl="0" indent="0" algn="just" rtl="0">
              <a:lnSpc>
                <a:spcPct val="100000"/>
              </a:lnSpc>
              <a:spcBef>
                <a:spcPts val="0"/>
              </a:spcBef>
              <a:spcAft>
                <a:spcPts val="0"/>
              </a:spcAft>
              <a:buClr>
                <a:schemeClr val="dk1"/>
              </a:buClr>
              <a:buSzPts val="2800"/>
              <a:buFont typeface="Times New Roman"/>
              <a:buNone/>
            </a:pPr>
            <a:endParaRPr sz="2800" b="1" i="1"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1.</a:t>
            </a:r>
            <a:r>
              <a:rPr lang="en" sz="2800" b="1" i="1" u="none">
                <a:solidFill>
                  <a:schemeClr val="dk1"/>
                </a:solidFill>
                <a:latin typeface="Times New Roman"/>
                <a:ea typeface="Times New Roman"/>
                <a:cs typeface="Times New Roman"/>
                <a:sym typeface="Times New Roman"/>
              </a:rPr>
              <a:t> Feistel ciphers</a:t>
            </a:r>
            <a:endParaRPr/>
          </a:p>
          <a:p>
            <a:pPr marL="0" marR="0" lvl="0" indent="0" algn="just" rtl="0">
              <a:lnSpc>
                <a:spcPct val="100000"/>
              </a:lnSpc>
              <a:spcBef>
                <a:spcPts val="0"/>
              </a:spcBef>
              <a:spcAft>
                <a:spcPts val="0"/>
              </a:spcAft>
              <a:buClr>
                <a:schemeClr val="dk1"/>
              </a:buClr>
              <a:buSzPts val="2800"/>
              <a:buFont typeface="Times New Roman"/>
              <a:buNone/>
            </a:pPr>
            <a:endParaRPr sz="2800" b="1" i="1"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2.</a:t>
            </a:r>
            <a:r>
              <a:rPr lang="en" sz="2800" b="1" i="1" u="none">
                <a:solidFill>
                  <a:schemeClr val="dk1"/>
                </a:solidFill>
                <a:latin typeface="Times New Roman"/>
                <a:ea typeface="Times New Roman"/>
                <a:cs typeface="Times New Roman"/>
                <a:sym typeface="Times New Roman"/>
              </a:rPr>
              <a:t> Non-Feistel ciphers</a:t>
            </a:r>
            <a:endParaRPr/>
          </a:p>
        </p:txBody>
      </p:sp>
      <p:sp>
        <p:nvSpPr>
          <p:cNvPr id="343" name="Google Shape;343;p54"/>
          <p:cNvSpPr txBox="1"/>
          <p:nvPr/>
        </p:nvSpPr>
        <p:spPr>
          <a:xfrm>
            <a:off x="1143000" y="0"/>
            <a:ext cx="6554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 Two Classes of Product Ciphers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5"/>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43</a:t>
            </a:fld>
            <a:endParaRPr/>
          </a:p>
        </p:txBody>
      </p:sp>
      <p:sp>
        <p:nvSpPr>
          <p:cNvPr id="349" name="Google Shape;349;p55"/>
          <p:cNvSpPr txBox="1"/>
          <p:nvPr/>
        </p:nvSpPr>
        <p:spPr>
          <a:xfrm>
            <a:off x="228600" y="416577"/>
            <a:ext cx="8686800" cy="2247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Feistel Ciphers</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Feistel designed a very intelligent and interesting cipher that has been used for decades. A Feistel cipher can have three types of components: </a:t>
            </a:r>
            <a:r>
              <a:rPr lang="en" sz="2800" b="1" i="1" u="none">
                <a:solidFill>
                  <a:schemeClr val="hlink"/>
                </a:solidFill>
                <a:latin typeface="Times New Roman"/>
                <a:ea typeface="Times New Roman"/>
                <a:cs typeface="Times New Roman"/>
                <a:sym typeface="Times New Roman"/>
              </a:rPr>
              <a:t>self-invertible</a:t>
            </a:r>
            <a:r>
              <a:rPr lang="en" sz="2800" b="1" i="1" u="none">
                <a:solidFill>
                  <a:schemeClr val="dk1"/>
                </a:solidFill>
                <a:latin typeface="Times New Roman"/>
                <a:ea typeface="Times New Roman"/>
                <a:cs typeface="Times New Roman"/>
                <a:sym typeface="Times New Roman"/>
              </a:rPr>
              <a:t>, </a:t>
            </a:r>
            <a:r>
              <a:rPr lang="en" sz="2800" b="1" i="1" u="none">
                <a:solidFill>
                  <a:schemeClr val="hlink"/>
                </a:solidFill>
                <a:latin typeface="Times New Roman"/>
                <a:ea typeface="Times New Roman"/>
                <a:cs typeface="Times New Roman"/>
                <a:sym typeface="Times New Roman"/>
              </a:rPr>
              <a:t>invertible</a:t>
            </a:r>
            <a:r>
              <a:rPr lang="en" sz="2800" b="1" i="1" u="none">
                <a:solidFill>
                  <a:schemeClr val="dk1"/>
                </a:solidFill>
                <a:latin typeface="Times New Roman"/>
                <a:ea typeface="Times New Roman"/>
                <a:cs typeface="Times New Roman"/>
                <a:sym typeface="Times New Roman"/>
              </a:rPr>
              <a:t>, </a:t>
            </a:r>
            <a:r>
              <a:rPr lang="en" sz="2800" b="1" i="1" u="none">
                <a:solidFill>
                  <a:schemeClr val="hlink"/>
                </a:solidFill>
                <a:latin typeface="Times New Roman"/>
                <a:ea typeface="Times New Roman"/>
                <a:cs typeface="Times New Roman"/>
                <a:sym typeface="Times New Roman"/>
              </a:rPr>
              <a:t>and</a:t>
            </a:r>
            <a:endParaRPr/>
          </a:p>
          <a:p>
            <a:pPr marL="0" marR="0" lvl="0" indent="0" algn="just"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noninvertible</a:t>
            </a:r>
            <a:r>
              <a:rPr lang="en" sz="2800" b="1" i="1" u="none">
                <a:solidFill>
                  <a:schemeClr val="dk1"/>
                </a:solidFill>
                <a:latin typeface="Times New Roman"/>
                <a:ea typeface="Times New Roman"/>
                <a:cs typeface="Times New Roman"/>
                <a:sym typeface="Times New Roman"/>
              </a:rPr>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6"/>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44</a:t>
            </a:fld>
            <a:endParaRPr/>
          </a:p>
        </p:txBody>
      </p:sp>
      <p:sp>
        <p:nvSpPr>
          <p:cNvPr id="355" name="Google Shape;355;p56"/>
          <p:cNvSpPr txBox="1"/>
          <p:nvPr/>
        </p:nvSpPr>
        <p:spPr>
          <a:xfrm>
            <a:off x="998525" y="179625"/>
            <a:ext cx="6089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The first thought in Feistel cipher design</a:t>
            </a:r>
            <a:endParaRPr/>
          </a:p>
        </p:txBody>
      </p:sp>
      <p:pic>
        <p:nvPicPr>
          <p:cNvPr id="356" name="Google Shape;356;p56"/>
          <p:cNvPicPr preferRelativeResize="0"/>
          <p:nvPr/>
        </p:nvPicPr>
        <p:blipFill rotWithShape="1">
          <a:blip r:embed="rId3">
            <a:alphaModFix/>
          </a:blip>
          <a:srcRect/>
          <a:stretch/>
        </p:blipFill>
        <p:spPr>
          <a:xfrm>
            <a:off x="998522" y="795373"/>
            <a:ext cx="6786065" cy="2584800"/>
          </a:xfrm>
          <a:prstGeom prst="rect">
            <a:avLst/>
          </a:prstGeom>
          <a:noFill/>
          <a:ln>
            <a:noFill/>
          </a:ln>
        </p:spPr>
      </p:pic>
      <p:sp>
        <p:nvSpPr>
          <p:cNvPr id="357" name="Google Shape;357;p56"/>
          <p:cNvSpPr txBox="1"/>
          <p:nvPr/>
        </p:nvSpPr>
        <p:spPr>
          <a:xfrm>
            <a:off x="457200" y="3595725"/>
            <a:ext cx="8077200" cy="954300"/>
          </a:xfrm>
          <a:prstGeom prst="rect">
            <a:avLst/>
          </a:prstGeom>
          <a:solidFill>
            <a:srgbClr val="99FF3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imes New Roman"/>
              <a:buNone/>
            </a:pPr>
            <a:r>
              <a:rPr lang="en" sz="2800" b="1" i="0" u="none">
                <a:solidFill>
                  <a:schemeClr val="dk1"/>
                </a:solidFill>
                <a:latin typeface="Times New Roman"/>
                <a:ea typeface="Times New Roman"/>
                <a:cs typeface="Times New Roman"/>
                <a:sym typeface="Times New Roman"/>
              </a:rPr>
              <a:t>Diffusion hides the relationship between the ciphertext and the plaintext.</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7"/>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45</a:t>
            </a:fld>
            <a:endParaRPr/>
          </a:p>
        </p:txBody>
      </p:sp>
      <p:sp>
        <p:nvSpPr>
          <p:cNvPr id="363" name="Google Shape;363;p57"/>
          <p:cNvSpPr txBox="1"/>
          <p:nvPr/>
        </p:nvSpPr>
        <p:spPr>
          <a:xfrm>
            <a:off x="139800" y="179025"/>
            <a:ext cx="1944600" cy="461700"/>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 sz="2400" b="1" i="0" u="none">
                <a:solidFill>
                  <a:schemeClr val="lt1"/>
                </a:solidFill>
                <a:latin typeface="Times New Roman"/>
                <a:ea typeface="Times New Roman"/>
                <a:cs typeface="Times New Roman"/>
                <a:sym typeface="Times New Roman"/>
              </a:rPr>
              <a:t>Example </a:t>
            </a:r>
            <a:endParaRPr/>
          </a:p>
        </p:txBody>
      </p:sp>
      <p:sp>
        <p:nvSpPr>
          <p:cNvPr id="364" name="Google Shape;364;p57"/>
          <p:cNvSpPr txBox="1"/>
          <p:nvPr/>
        </p:nvSpPr>
        <p:spPr>
          <a:xfrm>
            <a:off x="228600" y="640725"/>
            <a:ext cx="8229600" cy="21240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200" b="1" i="0" u="none">
                <a:solidFill>
                  <a:schemeClr val="dk1"/>
                </a:solidFill>
                <a:latin typeface="Times New Roman"/>
                <a:ea typeface="Times New Roman"/>
                <a:cs typeface="Times New Roman"/>
                <a:sym typeface="Times New Roman"/>
              </a:rPr>
              <a:t>The plaintext and ciphertext are each 4 bits long and the key is 3 bits long. Assume that the function takes the first and third bits of the key, interprets these two bits as a decimal number, squares the number, and interprets the result as a 4-bit binary pattern. Show the results of encryption and decryption if the original plaintext is 0111 and the key is 101.</a:t>
            </a:r>
            <a:endParaRPr sz="1200"/>
          </a:p>
        </p:txBody>
      </p:sp>
      <p:sp>
        <p:nvSpPr>
          <p:cNvPr id="365" name="Google Shape;365;p57"/>
          <p:cNvSpPr txBox="1"/>
          <p:nvPr/>
        </p:nvSpPr>
        <p:spPr>
          <a:xfrm>
            <a:off x="228600" y="3086100"/>
            <a:ext cx="8229600" cy="12006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The function extracts the first and second bits to get 11 in binary or 3 in decimal. The result of squaring is 9, which is 1001 in binary.</a:t>
            </a:r>
            <a:endParaRPr/>
          </a:p>
        </p:txBody>
      </p:sp>
      <p:sp>
        <p:nvSpPr>
          <p:cNvPr id="366" name="Google Shape;366;p57"/>
          <p:cNvSpPr txBox="1"/>
          <p:nvPr/>
        </p:nvSpPr>
        <p:spPr>
          <a:xfrm>
            <a:off x="228600" y="2726200"/>
            <a:ext cx="8229600" cy="4617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 sz="2400" b="1" i="0" u="none">
                <a:solidFill>
                  <a:schemeClr val="hlink"/>
                </a:solidFill>
                <a:latin typeface="Times New Roman"/>
                <a:ea typeface="Times New Roman"/>
                <a:cs typeface="Times New Roman"/>
                <a:sym typeface="Times New Roman"/>
              </a:rPr>
              <a:t>Solution</a:t>
            </a:r>
            <a:endParaRPr/>
          </a:p>
        </p:txBody>
      </p:sp>
      <p:pic>
        <p:nvPicPr>
          <p:cNvPr id="367" name="Google Shape;367;p57"/>
          <p:cNvPicPr preferRelativeResize="0"/>
          <p:nvPr/>
        </p:nvPicPr>
        <p:blipFill rotWithShape="1">
          <a:blip r:embed="rId3">
            <a:alphaModFix/>
          </a:blip>
          <a:srcRect/>
          <a:stretch/>
        </p:blipFill>
        <p:spPr>
          <a:xfrm>
            <a:off x="2789075" y="3922288"/>
            <a:ext cx="5038726" cy="11072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additive="base">
                                        <p:cTn id="7" dur="500"/>
                                        <p:tgtEl>
                                          <p:spTgt spid="36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5"/>
                                        </p:tgtEl>
                                        <p:attrNameLst>
                                          <p:attrName>style.visibility</p:attrName>
                                        </p:attrNameLst>
                                      </p:cBhvr>
                                      <p:to>
                                        <p:strVal val="visible"/>
                                      </p:to>
                                    </p:set>
                                    <p:anim calcmode="lin" valueType="num">
                                      <p:cBhvr additive="base">
                                        <p:cTn id="12" dur="500"/>
                                        <p:tgtEl>
                                          <p:spTgt spid="36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7"/>
                                        </p:tgtEl>
                                        <p:attrNameLst>
                                          <p:attrName>style.visibility</p:attrName>
                                        </p:attrNameLst>
                                      </p:cBhvr>
                                      <p:to>
                                        <p:strVal val="visible"/>
                                      </p:to>
                                    </p:set>
                                    <p:anim calcmode="lin" valueType="num">
                                      <p:cBhvr additive="base">
                                        <p:cTn id="17" dur="500"/>
                                        <p:tgtEl>
                                          <p:spTgt spid="3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8"/>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46</a:t>
            </a:fld>
            <a:endParaRPr/>
          </a:p>
        </p:txBody>
      </p:sp>
      <p:sp>
        <p:nvSpPr>
          <p:cNvPr id="373" name="Google Shape;373;p58"/>
          <p:cNvSpPr txBox="1"/>
          <p:nvPr/>
        </p:nvSpPr>
        <p:spPr>
          <a:xfrm>
            <a:off x="1171575" y="400050"/>
            <a:ext cx="6321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Improvement of the previous Feistel design</a:t>
            </a:r>
            <a:endParaRPr/>
          </a:p>
        </p:txBody>
      </p:sp>
      <p:pic>
        <p:nvPicPr>
          <p:cNvPr id="374" name="Google Shape;374;p58"/>
          <p:cNvPicPr preferRelativeResize="0"/>
          <p:nvPr/>
        </p:nvPicPr>
        <p:blipFill rotWithShape="1">
          <a:blip r:embed="rId3">
            <a:alphaModFix/>
          </a:blip>
          <a:srcRect/>
          <a:stretch/>
        </p:blipFill>
        <p:spPr>
          <a:xfrm>
            <a:off x="722298" y="1227625"/>
            <a:ext cx="6512601" cy="2715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9"/>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47</a:t>
            </a:fld>
            <a:endParaRPr/>
          </a:p>
        </p:txBody>
      </p:sp>
      <p:sp>
        <p:nvSpPr>
          <p:cNvPr id="380" name="Google Shape;380;p59"/>
          <p:cNvSpPr txBox="1"/>
          <p:nvPr/>
        </p:nvSpPr>
        <p:spPr>
          <a:xfrm>
            <a:off x="1101062" y="204500"/>
            <a:ext cx="6824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000" b="1" i="1" u="none">
                <a:solidFill>
                  <a:schemeClr val="dk1"/>
                </a:solidFill>
                <a:latin typeface="Times New Roman"/>
                <a:ea typeface="Times New Roman"/>
                <a:cs typeface="Times New Roman"/>
                <a:sym typeface="Times New Roman"/>
              </a:rPr>
              <a:t>Final design of a Feistel cipher with two rounds</a:t>
            </a:r>
            <a:endParaRPr/>
          </a:p>
        </p:txBody>
      </p:sp>
      <p:pic>
        <p:nvPicPr>
          <p:cNvPr id="381" name="Google Shape;381;p59"/>
          <p:cNvPicPr preferRelativeResize="0"/>
          <p:nvPr/>
        </p:nvPicPr>
        <p:blipFill rotWithShape="1">
          <a:blip r:embed="rId3">
            <a:alphaModFix/>
          </a:blip>
          <a:srcRect/>
          <a:stretch/>
        </p:blipFill>
        <p:spPr>
          <a:xfrm>
            <a:off x="1952625" y="857250"/>
            <a:ext cx="5086749" cy="4239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0"/>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48</a:t>
            </a:fld>
            <a:endParaRPr/>
          </a:p>
        </p:txBody>
      </p:sp>
      <p:sp>
        <p:nvSpPr>
          <p:cNvPr id="387" name="Google Shape;387;p60"/>
          <p:cNvSpPr txBox="1"/>
          <p:nvPr/>
        </p:nvSpPr>
        <p:spPr>
          <a:xfrm>
            <a:off x="228600" y="842963"/>
            <a:ext cx="8686800" cy="1816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Non-Feistel Ciphers</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 non-Feistel cipher uses only invertible components. A component in the encryption cipher has the corresponding component in the decryption cipher.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1"/>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49</a:t>
            </a:fld>
            <a:endParaRPr/>
          </a:p>
        </p:txBody>
      </p:sp>
      <p:sp>
        <p:nvSpPr>
          <p:cNvPr id="393" name="Google Shape;393;p61"/>
          <p:cNvSpPr txBox="1"/>
          <p:nvPr/>
        </p:nvSpPr>
        <p:spPr>
          <a:xfrm>
            <a:off x="228600" y="842963"/>
            <a:ext cx="8686800" cy="13854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Attacks on traditional ciphers can also be used on modern block ciphers, but today’s block ciphers resist most of the attacks. </a:t>
            </a:r>
            <a:endParaRPr/>
          </a:p>
        </p:txBody>
      </p:sp>
      <p:sp>
        <p:nvSpPr>
          <p:cNvPr id="394" name="Google Shape;394;p61"/>
          <p:cNvSpPr txBox="1"/>
          <p:nvPr/>
        </p:nvSpPr>
        <p:spPr>
          <a:xfrm>
            <a:off x="1143000" y="0"/>
            <a:ext cx="5459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Attacks on Block Ciphers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body" idx="1"/>
          </p:nvPr>
        </p:nvSpPr>
        <p:spPr>
          <a:xfrm>
            <a:off x="311700" y="221050"/>
            <a:ext cx="8520600" cy="4347900"/>
          </a:xfrm>
          <a:prstGeom prst="rect">
            <a:avLst/>
          </a:prstGeom>
        </p:spPr>
        <p:txBody>
          <a:bodyPr spcFirstLastPara="1" wrap="square" lIns="91425" tIns="91425" rIns="91425" bIns="91425" anchor="t" anchorCtr="0">
            <a:normAutofit/>
          </a:bodyPr>
          <a:lstStyle/>
          <a:p>
            <a:pPr marL="457200" lvl="0" indent="-381000" algn="just" rtl="0">
              <a:lnSpc>
                <a:spcPct val="100000"/>
              </a:lnSpc>
              <a:spcBef>
                <a:spcPts val="0"/>
              </a:spcBef>
              <a:spcAft>
                <a:spcPts val="0"/>
              </a:spcAft>
              <a:buSzPts val="2400"/>
              <a:buFont typeface="Times New Roman"/>
              <a:buChar char="●"/>
            </a:pPr>
            <a:r>
              <a:rPr lang="en" sz="2400">
                <a:solidFill>
                  <a:schemeClr val="dk1"/>
                </a:solidFill>
                <a:latin typeface="Times New Roman"/>
                <a:ea typeface="Times New Roman"/>
                <a:cs typeface="Times New Roman"/>
                <a:sym typeface="Times New Roman"/>
              </a:rPr>
              <a:t>A </a:t>
            </a:r>
            <a:r>
              <a:rPr lang="en" sz="2400">
                <a:solidFill>
                  <a:srgbClr val="FF0000"/>
                </a:solidFill>
                <a:latin typeface="Times New Roman"/>
                <a:ea typeface="Times New Roman"/>
                <a:cs typeface="Times New Roman"/>
                <a:sym typeface="Times New Roman"/>
              </a:rPr>
              <a:t>symmetric-key</a:t>
            </a:r>
            <a:r>
              <a:rPr lang="en" sz="2400">
                <a:solidFill>
                  <a:schemeClr val="dk1"/>
                </a:solidFill>
                <a:latin typeface="Times New Roman"/>
                <a:ea typeface="Times New Roman"/>
                <a:cs typeface="Times New Roman"/>
                <a:sym typeface="Times New Roman"/>
              </a:rPr>
              <a:t> modern block cipher encrypts an </a:t>
            </a:r>
            <a:br>
              <a:rPr lang="en" sz="2400">
                <a:solidFill>
                  <a:schemeClr val="dk1"/>
                </a:solidFill>
                <a:latin typeface="Times New Roman"/>
                <a:ea typeface="Times New Roman"/>
                <a:cs typeface="Times New Roman"/>
                <a:sym typeface="Times New Roman"/>
              </a:rPr>
            </a:br>
            <a:r>
              <a:rPr lang="en" sz="2400">
                <a:solidFill>
                  <a:schemeClr val="dk1"/>
                </a:solidFill>
                <a:latin typeface="Times New Roman"/>
                <a:ea typeface="Times New Roman"/>
                <a:cs typeface="Times New Roman"/>
                <a:sym typeface="Times New Roman"/>
              </a:rPr>
              <a:t>n-bit block of plaintext or decrypts an n-bit block of ciphertext. The encryption or decryption algorithm uses a k-bit key. </a:t>
            </a:r>
            <a:endParaRPr sz="2400">
              <a:solidFill>
                <a:schemeClr val="dk1"/>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2400">
              <a:solidFill>
                <a:schemeClr val="dk1"/>
              </a:solidFill>
              <a:latin typeface="Times New Roman"/>
              <a:ea typeface="Times New Roman"/>
              <a:cs typeface="Times New Roman"/>
              <a:sym typeface="Times New Roman"/>
            </a:endParaRPr>
          </a:p>
        </p:txBody>
      </p:sp>
      <p:pic>
        <p:nvPicPr>
          <p:cNvPr id="79" name="Google Shape;79;p17"/>
          <p:cNvPicPr preferRelativeResize="0"/>
          <p:nvPr/>
        </p:nvPicPr>
        <p:blipFill rotWithShape="1">
          <a:blip r:embed="rId3">
            <a:alphaModFix/>
          </a:blip>
          <a:srcRect/>
          <a:stretch/>
        </p:blipFill>
        <p:spPr>
          <a:xfrm>
            <a:off x="1269600" y="1847375"/>
            <a:ext cx="6243639" cy="24805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2"/>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50</a:t>
            </a:fld>
            <a:endParaRPr/>
          </a:p>
        </p:txBody>
      </p:sp>
      <p:sp>
        <p:nvSpPr>
          <p:cNvPr id="400" name="Google Shape;400;p62"/>
          <p:cNvSpPr txBox="1"/>
          <p:nvPr/>
        </p:nvSpPr>
        <p:spPr>
          <a:xfrm>
            <a:off x="228600" y="842963"/>
            <a:ext cx="8686800" cy="1816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Differential Cryptanalysis</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Eli Biham and Adi Shamir introduced the idea of differential cryptanalysis. This is a </a:t>
            </a:r>
            <a:r>
              <a:rPr lang="en" sz="2800" b="1" i="1" u="none">
                <a:solidFill>
                  <a:srgbClr val="FF0000"/>
                </a:solidFill>
                <a:latin typeface="Times New Roman"/>
                <a:ea typeface="Times New Roman"/>
                <a:cs typeface="Times New Roman"/>
                <a:sym typeface="Times New Roman"/>
              </a:rPr>
              <a:t>chosen-plaintext</a:t>
            </a:r>
            <a:r>
              <a:rPr lang="en" sz="2800" b="1" i="1" u="none">
                <a:solidFill>
                  <a:schemeClr val="dk1"/>
                </a:solidFill>
                <a:latin typeface="Times New Roman"/>
                <a:ea typeface="Times New Roman"/>
                <a:cs typeface="Times New Roman"/>
                <a:sym typeface="Times New Roman"/>
              </a:rPr>
              <a:t> attack.</a:t>
            </a:r>
            <a:endParaRPr/>
          </a:p>
        </p:txBody>
      </p:sp>
      <p:sp>
        <p:nvSpPr>
          <p:cNvPr id="401" name="Google Shape;401;p62"/>
          <p:cNvSpPr txBox="1"/>
          <p:nvPr/>
        </p:nvSpPr>
        <p:spPr>
          <a:xfrm>
            <a:off x="465400" y="3037188"/>
            <a:ext cx="8077200" cy="1385400"/>
          </a:xfrm>
          <a:prstGeom prst="rect">
            <a:avLst/>
          </a:prstGeom>
          <a:solidFill>
            <a:srgbClr val="99FF3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imes New Roman"/>
              <a:buNone/>
            </a:pPr>
            <a:r>
              <a:rPr lang="en" sz="2800" b="1" i="0" u="none">
                <a:solidFill>
                  <a:schemeClr val="dk1"/>
                </a:solidFill>
                <a:latin typeface="Times New Roman"/>
                <a:ea typeface="Times New Roman"/>
                <a:cs typeface="Times New Roman"/>
                <a:sym typeface="Times New Roman"/>
              </a:rPr>
              <a:t>Differential cryptanalysis is based on a nonuniform differential distribution table of the S-boxes in a block cipher.</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3"/>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51</a:t>
            </a:fld>
            <a:endParaRPr/>
          </a:p>
        </p:txBody>
      </p:sp>
      <p:sp>
        <p:nvSpPr>
          <p:cNvPr id="407" name="Google Shape;407;p63"/>
          <p:cNvSpPr txBox="1"/>
          <p:nvPr/>
        </p:nvSpPr>
        <p:spPr>
          <a:xfrm>
            <a:off x="228600" y="842963"/>
            <a:ext cx="8686800" cy="13854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Linear Cryptanalysis</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Linear cryptanalysis was presented by Mitsuru Matsui in 1993. The analysis uses </a:t>
            </a:r>
            <a:r>
              <a:rPr lang="en" sz="2800" b="1" i="1" u="none">
                <a:solidFill>
                  <a:srgbClr val="FF0000"/>
                </a:solidFill>
                <a:latin typeface="Times New Roman"/>
                <a:ea typeface="Times New Roman"/>
                <a:cs typeface="Times New Roman"/>
                <a:sym typeface="Times New Roman"/>
              </a:rPr>
              <a:t>known plaintext</a:t>
            </a:r>
            <a:r>
              <a:rPr lang="en" sz="2800" b="1" i="1" u="none">
                <a:solidFill>
                  <a:schemeClr val="dk1"/>
                </a:solidFill>
                <a:latin typeface="Times New Roman"/>
                <a:ea typeface="Times New Roman"/>
                <a:cs typeface="Times New Roman"/>
                <a:sym typeface="Times New Roman"/>
              </a:rPr>
              <a:t> attacks.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52</a:t>
            </a:fld>
            <a:endParaRPr/>
          </a:p>
        </p:txBody>
      </p:sp>
      <p:sp>
        <p:nvSpPr>
          <p:cNvPr id="413" name="Google Shape;413;p64"/>
          <p:cNvSpPr txBox="1"/>
          <p:nvPr/>
        </p:nvSpPr>
        <p:spPr>
          <a:xfrm>
            <a:off x="1171575" y="457200"/>
            <a:ext cx="5499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000" b="1" i="1" u="none">
                <a:solidFill>
                  <a:schemeClr val="dk1"/>
                </a:solidFill>
                <a:latin typeface="Times New Roman"/>
                <a:ea typeface="Times New Roman"/>
                <a:cs typeface="Times New Roman"/>
                <a:sym typeface="Times New Roman"/>
              </a:rPr>
              <a:t>A simple cipher with a linear S-box</a:t>
            </a:r>
            <a:endParaRPr/>
          </a:p>
        </p:txBody>
      </p:sp>
      <p:pic>
        <p:nvPicPr>
          <p:cNvPr id="414" name="Google Shape;414;p64"/>
          <p:cNvPicPr preferRelativeResize="0"/>
          <p:nvPr/>
        </p:nvPicPr>
        <p:blipFill rotWithShape="1">
          <a:blip r:embed="rId3">
            <a:alphaModFix/>
          </a:blip>
          <a:srcRect/>
          <a:stretch/>
        </p:blipFill>
        <p:spPr>
          <a:xfrm>
            <a:off x="1730375" y="1039600"/>
            <a:ext cx="5105201" cy="3018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5"/>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53</a:t>
            </a:fld>
            <a:endParaRPr/>
          </a:p>
        </p:txBody>
      </p:sp>
      <p:pic>
        <p:nvPicPr>
          <p:cNvPr id="420" name="Google Shape;420;p65"/>
          <p:cNvPicPr preferRelativeResize="0"/>
          <p:nvPr/>
        </p:nvPicPr>
        <p:blipFill rotWithShape="1">
          <a:blip r:embed="rId3">
            <a:alphaModFix/>
          </a:blip>
          <a:srcRect/>
          <a:stretch/>
        </p:blipFill>
        <p:spPr>
          <a:xfrm>
            <a:off x="1219200" y="810815"/>
            <a:ext cx="4854177" cy="1269206"/>
          </a:xfrm>
          <a:prstGeom prst="rect">
            <a:avLst/>
          </a:prstGeom>
          <a:noFill/>
          <a:ln>
            <a:noFill/>
          </a:ln>
        </p:spPr>
      </p:pic>
      <p:sp>
        <p:nvSpPr>
          <p:cNvPr id="421" name="Google Shape;421;p65"/>
          <p:cNvSpPr txBox="1"/>
          <p:nvPr/>
        </p:nvSpPr>
        <p:spPr>
          <a:xfrm>
            <a:off x="228600" y="2114550"/>
            <a:ext cx="8686800" cy="523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Solving for three unknowns, we get.</a:t>
            </a:r>
            <a:endParaRPr/>
          </a:p>
        </p:txBody>
      </p:sp>
      <p:pic>
        <p:nvPicPr>
          <p:cNvPr id="422" name="Google Shape;422;p65"/>
          <p:cNvPicPr preferRelativeResize="0"/>
          <p:nvPr/>
        </p:nvPicPr>
        <p:blipFill rotWithShape="1">
          <a:blip r:embed="rId4">
            <a:alphaModFix/>
          </a:blip>
          <a:srcRect/>
          <a:stretch/>
        </p:blipFill>
        <p:spPr>
          <a:xfrm>
            <a:off x="1263650" y="2571750"/>
            <a:ext cx="3969544" cy="1188244"/>
          </a:xfrm>
          <a:prstGeom prst="rect">
            <a:avLst/>
          </a:prstGeom>
          <a:noFill/>
          <a:ln>
            <a:noFill/>
          </a:ln>
        </p:spPr>
      </p:pic>
      <p:sp>
        <p:nvSpPr>
          <p:cNvPr id="423" name="Google Shape;423;p65"/>
          <p:cNvSpPr txBox="1"/>
          <p:nvPr/>
        </p:nvSpPr>
        <p:spPr>
          <a:xfrm>
            <a:off x="381000" y="4068365"/>
            <a:ext cx="8686800" cy="9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This means that three known-plaintext attacks can find the values of k</a:t>
            </a:r>
            <a:r>
              <a:rPr lang="en" sz="2800" b="1" i="1" u="none" baseline="-25000">
                <a:solidFill>
                  <a:schemeClr val="dk1"/>
                </a:solidFill>
                <a:latin typeface="Times New Roman"/>
                <a:ea typeface="Times New Roman"/>
                <a:cs typeface="Times New Roman"/>
                <a:sym typeface="Times New Roman"/>
              </a:rPr>
              <a:t>0</a:t>
            </a:r>
            <a:r>
              <a:rPr lang="en" sz="2800" b="1" i="1" u="none">
                <a:solidFill>
                  <a:schemeClr val="dk1"/>
                </a:solidFill>
                <a:latin typeface="Times New Roman"/>
                <a:ea typeface="Times New Roman"/>
                <a:cs typeface="Times New Roman"/>
                <a:sym typeface="Times New Roman"/>
              </a:rPr>
              <a:t>, k</a:t>
            </a:r>
            <a:r>
              <a:rPr lang="en" sz="2800" b="1" i="1" u="none" baseline="-25000">
                <a:solidFill>
                  <a:schemeClr val="dk1"/>
                </a:solidFill>
                <a:latin typeface="Times New Roman"/>
                <a:ea typeface="Times New Roman"/>
                <a:cs typeface="Times New Roman"/>
                <a:sym typeface="Times New Roman"/>
              </a:rPr>
              <a:t>1</a:t>
            </a:r>
            <a:r>
              <a:rPr lang="en" sz="2800" b="1" i="1" u="none">
                <a:solidFill>
                  <a:schemeClr val="dk1"/>
                </a:solidFill>
                <a:latin typeface="Times New Roman"/>
                <a:ea typeface="Times New Roman"/>
                <a:cs typeface="Times New Roman"/>
                <a:sym typeface="Times New Roman"/>
              </a:rPr>
              <a:t>, and k</a:t>
            </a:r>
            <a:r>
              <a:rPr lang="en" sz="2800" b="1" i="1" u="none" baseline="-25000">
                <a:solidFill>
                  <a:schemeClr val="dk1"/>
                </a:solidFill>
                <a:latin typeface="Times New Roman"/>
                <a:ea typeface="Times New Roman"/>
                <a:cs typeface="Times New Roman"/>
                <a:sym typeface="Times New Roman"/>
              </a:rPr>
              <a:t>2 </a:t>
            </a:r>
            <a:r>
              <a:rPr lang="en" sz="2800" b="1" i="1" u="none">
                <a:solidFill>
                  <a:schemeClr val="dk1"/>
                </a:solidFill>
                <a:latin typeface="Times New Roman"/>
                <a:ea typeface="Times New Roman"/>
                <a:cs typeface="Times New Roman"/>
                <a:sym typeface="Times New Roman"/>
              </a:rPr>
              <a:t>.</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 calcmode="lin" valueType="num">
                                      <p:cBhvr additive="base">
                                        <p:cTn id="7" dur="500"/>
                                        <p:tgtEl>
                                          <p:spTgt spid="42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23"/>
                                        </p:tgtEl>
                                        <p:attrNameLst>
                                          <p:attrName>style.visibility</p:attrName>
                                        </p:attrNameLst>
                                      </p:cBhvr>
                                      <p:to>
                                        <p:strVal val="visible"/>
                                      </p:to>
                                    </p:set>
                                    <p:anim calcmode="lin" valueType="num">
                                      <p:cBhvr additive="base">
                                        <p:cTn id="10" dur="500"/>
                                        <p:tgtEl>
                                          <p:spTgt spid="4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6"/>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54</a:t>
            </a:fld>
            <a:endParaRPr/>
          </a:p>
        </p:txBody>
      </p:sp>
      <p:sp>
        <p:nvSpPr>
          <p:cNvPr id="429" name="Google Shape;429;p66"/>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baseline="30000">
              <a:solidFill>
                <a:schemeClr val="dk1"/>
              </a:solidFill>
              <a:latin typeface="Times New Roman"/>
              <a:ea typeface="Times New Roman"/>
              <a:cs typeface="Times New Roman"/>
              <a:sym typeface="Times New Roman"/>
            </a:endParaRPr>
          </a:p>
        </p:txBody>
      </p:sp>
      <p:sp>
        <p:nvSpPr>
          <p:cNvPr id="430" name="Google Shape;430;p66"/>
          <p:cNvSpPr txBox="1"/>
          <p:nvPr/>
        </p:nvSpPr>
        <p:spPr>
          <a:xfrm>
            <a:off x="228600" y="304800"/>
            <a:ext cx="6632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5-2   MODERN STREAM CIPHERS</a:t>
            </a:r>
            <a:endParaRPr/>
          </a:p>
        </p:txBody>
      </p:sp>
      <p:sp>
        <p:nvSpPr>
          <p:cNvPr id="431" name="Google Shape;431;p66"/>
          <p:cNvSpPr txBox="1"/>
          <p:nvPr/>
        </p:nvSpPr>
        <p:spPr>
          <a:xfrm>
            <a:off x="8229600" y="4800600"/>
            <a:ext cx="184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400" b="1" i="0" u="none" baseline="30000">
              <a:solidFill>
                <a:schemeClr val="dk1"/>
              </a:solidFill>
              <a:latin typeface="Times New Roman"/>
              <a:ea typeface="Times New Roman"/>
              <a:cs typeface="Times New Roman"/>
              <a:sym typeface="Times New Roman"/>
            </a:endParaRPr>
          </a:p>
        </p:txBody>
      </p:sp>
      <p:sp>
        <p:nvSpPr>
          <p:cNvPr id="432" name="Google Shape;432;p66"/>
          <p:cNvSpPr txBox="1"/>
          <p:nvPr/>
        </p:nvSpPr>
        <p:spPr>
          <a:xfrm>
            <a:off x="228600" y="1196578"/>
            <a:ext cx="8229600" cy="22473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In a modern stream cipher, encryption and decryption</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are done r bits at a time. We have a plaintext bit stream P = p</a:t>
            </a:r>
            <a:r>
              <a:rPr lang="en" sz="2800" b="1" i="1" u="none" baseline="-25000">
                <a:solidFill>
                  <a:schemeClr val="dk1"/>
                </a:solidFill>
                <a:latin typeface="Times New Roman"/>
                <a:ea typeface="Times New Roman"/>
                <a:cs typeface="Times New Roman"/>
                <a:sym typeface="Times New Roman"/>
              </a:rPr>
              <a:t>n</a:t>
            </a:r>
            <a:r>
              <a:rPr lang="en" sz="2800" b="1" i="1" u="none">
                <a:solidFill>
                  <a:schemeClr val="dk1"/>
                </a:solidFill>
                <a:latin typeface="Times New Roman"/>
                <a:ea typeface="Times New Roman"/>
                <a:cs typeface="Times New Roman"/>
                <a:sym typeface="Times New Roman"/>
              </a:rPr>
              <a:t>…p</a:t>
            </a:r>
            <a:r>
              <a:rPr lang="en" sz="2800" b="1" i="1" u="none" baseline="-25000">
                <a:solidFill>
                  <a:schemeClr val="dk1"/>
                </a:solidFill>
                <a:latin typeface="Times New Roman"/>
                <a:ea typeface="Times New Roman"/>
                <a:cs typeface="Times New Roman"/>
                <a:sym typeface="Times New Roman"/>
              </a:rPr>
              <a:t>2 </a:t>
            </a:r>
            <a:r>
              <a:rPr lang="en" sz="2800" b="1" i="1" u="none">
                <a:solidFill>
                  <a:schemeClr val="dk1"/>
                </a:solidFill>
                <a:latin typeface="Times New Roman"/>
                <a:ea typeface="Times New Roman"/>
                <a:cs typeface="Times New Roman"/>
                <a:sym typeface="Times New Roman"/>
              </a:rPr>
              <a:t>p</a:t>
            </a:r>
            <a:r>
              <a:rPr lang="en" sz="2800" b="1" i="1" u="none" baseline="-25000">
                <a:solidFill>
                  <a:schemeClr val="dk1"/>
                </a:solidFill>
                <a:latin typeface="Times New Roman"/>
                <a:ea typeface="Times New Roman"/>
                <a:cs typeface="Times New Roman"/>
                <a:sym typeface="Times New Roman"/>
              </a:rPr>
              <a:t>1</a:t>
            </a:r>
            <a:r>
              <a:rPr lang="en" sz="2800" b="1" i="1" u="none">
                <a:solidFill>
                  <a:schemeClr val="dk1"/>
                </a:solidFill>
                <a:latin typeface="Times New Roman"/>
                <a:ea typeface="Times New Roman"/>
                <a:cs typeface="Times New Roman"/>
                <a:sym typeface="Times New Roman"/>
              </a:rPr>
              <a:t>, a ciphertext bit stream </a:t>
            </a:r>
            <a:br>
              <a:rPr lang="en" sz="2800" b="1" i="1" u="none">
                <a:solidFill>
                  <a:schemeClr val="dk1"/>
                </a:solidFill>
                <a:latin typeface="Times New Roman"/>
                <a:ea typeface="Times New Roman"/>
                <a:cs typeface="Times New Roman"/>
                <a:sym typeface="Times New Roman"/>
              </a:rPr>
            </a:br>
            <a:r>
              <a:rPr lang="en" sz="2800" b="1" i="1" u="none">
                <a:solidFill>
                  <a:schemeClr val="dk1"/>
                </a:solidFill>
                <a:latin typeface="Times New Roman"/>
                <a:ea typeface="Times New Roman"/>
                <a:cs typeface="Times New Roman"/>
                <a:sym typeface="Times New Roman"/>
              </a:rPr>
              <a:t>C = c</a:t>
            </a:r>
            <a:r>
              <a:rPr lang="en" sz="2800" b="1" i="1" u="none" baseline="-25000">
                <a:solidFill>
                  <a:schemeClr val="dk1"/>
                </a:solidFill>
                <a:latin typeface="Times New Roman"/>
                <a:ea typeface="Times New Roman"/>
                <a:cs typeface="Times New Roman"/>
                <a:sym typeface="Times New Roman"/>
              </a:rPr>
              <a:t>n</a:t>
            </a:r>
            <a:r>
              <a:rPr lang="en" sz="2800" b="1" i="1" u="none">
                <a:solidFill>
                  <a:schemeClr val="dk1"/>
                </a:solidFill>
                <a:latin typeface="Times New Roman"/>
                <a:ea typeface="Times New Roman"/>
                <a:cs typeface="Times New Roman"/>
                <a:sym typeface="Times New Roman"/>
              </a:rPr>
              <a:t>…c</a:t>
            </a:r>
            <a:r>
              <a:rPr lang="en" sz="2800" b="1" i="1" u="none" baseline="-25000">
                <a:solidFill>
                  <a:schemeClr val="dk1"/>
                </a:solidFill>
                <a:latin typeface="Times New Roman"/>
                <a:ea typeface="Times New Roman"/>
                <a:cs typeface="Times New Roman"/>
                <a:sym typeface="Times New Roman"/>
              </a:rPr>
              <a:t>2 </a:t>
            </a:r>
            <a:r>
              <a:rPr lang="en" sz="2800" b="1" i="1" u="none">
                <a:solidFill>
                  <a:schemeClr val="dk1"/>
                </a:solidFill>
                <a:latin typeface="Times New Roman"/>
                <a:ea typeface="Times New Roman"/>
                <a:cs typeface="Times New Roman"/>
                <a:sym typeface="Times New Roman"/>
              </a:rPr>
              <a:t>c</a:t>
            </a:r>
            <a:r>
              <a:rPr lang="en" sz="2800" b="1" i="1" u="none" baseline="-25000">
                <a:solidFill>
                  <a:schemeClr val="dk1"/>
                </a:solidFill>
                <a:latin typeface="Times New Roman"/>
                <a:ea typeface="Times New Roman"/>
                <a:cs typeface="Times New Roman"/>
                <a:sym typeface="Times New Roman"/>
              </a:rPr>
              <a:t>1</a:t>
            </a:r>
            <a:r>
              <a:rPr lang="en" sz="2800" b="1" i="1" u="none">
                <a:solidFill>
                  <a:schemeClr val="dk1"/>
                </a:solidFill>
                <a:latin typeface="Times New Roman"/>
                <a:ea typeface="Times New Roman"/>
                <a:cs typeface="Times New Roman"/>
                <a:sym typeface="Times New Roman"/>
              </a:rPr>
              <a:t>, and a key bit stream K = k</a:t>
            </a:r>
            <a:r>
              <a:rPr lang="en" sz="2800" b="1" i="1" u="none" baseline="-25000">
                <a:solidFill>
                  <a:schemeClr val="dk1"/>
                </a:solidFill>
                <a:latin typeface="Times New Roman"/>
                <a:ea typeface="Times New Roman"/>
                <a:cs typeface="Times New Roman"/>
                <a:sym typeface="Times New Roman"/>
              </a:rPr>
              <a:t>n</a:t>
            </a:r>
            <a:r>
              <a:rPr lang="en" sz="2800" b="1" i="1" u="none">
                <a:solidFill>
                  <a:schemeClr val="dk1"/>
                </a:solidFill>
                <a:latin typeface="Times New Roman"/>
                <a:ea typeface="Times New Roman"/>
                <a:cs typeface="Times New Roman"/>
                <a:sym typeface="Times New Roman"/>
              </a:rPr>
              <a:t>…k</a:t>
            </a:r>
            <a:r>
              <a:rPr lang="en" sz="2800" b="1" i="1" u="none" baseline="-25000">
                <a:solidFill>
                  <a:schemeClr val="dk1"/>
                </a:solidFill>
                <a:latin typeface="Times New Roman"/>
                <a:ea typeface="Times New Roman"/>
                <a:cs typeface="Times New Roman"/>
                <a:sym typeface="Times New Roman"/>
              </a:rPr>
              <a:t>2 </a:t>
            </a:r>
            <a:r>
              <a:rPr lang="en" sz="2800" b="1" i="1" u="none">
                <a:solidFill>
                  <a:schemeClr val="dk1"/>
                </a:solidFill>
                <a:latin typeface="Times New Roman"/>
                <a:ea typeface="Times New Roman"/>
                <a:cs typeface="Times New Roman"/>
                <a:sym typeface="Times New Roman"/>
              </a:rPr>
              <a:t>k</a:t>
            </a:r>
            <a:r>
              <a:rPr lang="en" sz="2800" b="1" i="1" u="none" baseline="-25000">
                <a:solidFill>
                  <a:schemeClr val="dk1"/>
                </a:solidFill>
                <a:latin typeface="Times New Roman"/>
                <a:ea typeface="Times New Roman"/>
                <a:cs typeface="Times New Roman"/>
                <a:sym typeface="Times New Roman"/>
              </a:rPr>
              <a:t>1</a:t>
            </a:r>
            <a:r>
              <a:rPr lang="en" sz="2800" b="1" i="1" u="none">
                <a:solidFill>
                  <a:schemeClr val="dk1"/>
                </a:solidFill>
                <a:latin typeface="Times New Roman"/>
                <a:ea typeface="Times New Roman"/>
                <a:cs typeface="Times New Roman"/>
                <a:sym typeface="Times New Roman"/>
              </a:rPr>
              <a:t>, in which p</a:t>
            </a:r>
            <a:r>
              <a:rPr lang="en" sz="2800" b="1" i="1" u="none" baseline="-25000">
                <a:solidFill>
                  <a:schemeClr val="dk1"/>
                </a:solidFill>
                <a:latin typeface="Times New Roman"/>
                <a:ea typeface="Times New Roman"/>
                <a:cs typeface="Times New Roman"/>
                <a:sym typeface="Times New Roman"/>
              </a:rPr>
              <a:t>i</a:t>
            </a:r>
            <a:r>
              <a:rPr lang="en" sz="2800" b="1" i="1" u="none">
                <a:solidFill>
                  <a:schemeClr val="dk1"/>
                </a:solidFill>
                <a:latin typeface="Times New Roman"/>
                <a:ea typeface="Times New Roman"/>
                <a:cs typeface="Times New Roman"/>
                <a:sym typeface="Times New Roman"/>
              </a:rPr>
              <a:t> , c</a:t>
            </a:r>
            <a:r>
              <a:rPr lang="en" sz="2800" b="1" i="1" u="none" baseline="-25000">
                <a:solidFill>
                  <a:schemeClr val="dk1"/>
                </a:solidFill>
                <a:latin typeface="Times New Roman"/>
                <a:ea typeface="Times New Roman"/>
                <a:cs typeface="Times New Roman"/>
                <a:sym typeface="Times New Roman"/>
              </a:rPr>
              <a:t>i</a:t>
            </a:r>
            <a:r>
              <a:rPr lang="en" sz="2800" b="1" i="1" u="none">
                <a:solidFill>
                  <a:schemeClr val="dk1"/>
                </a:solidFill>
                <a:latin typeface="Times New Roman"/>
                <a:ea typeface="Times New Roman"/>
                <a:cs typeface="Times New Roman"/>
                <a:sym typeface="Times New Roman"/>
              </a:rPr>
              <a:t> , and k</a:t>
            </a:r>
            <a:r>
              <a:rPr lang="en" sz="2800" b="1" i="1" u="none" baseline="-25000">
                <a:solidFill>
                  <a:schemeClr val="dk1"/>
                </a:solidFill>
                <a:latin typeface="Times New Roman"/>
                <a:ea typeface="Times New Roman"/>
                <a:cs typeface="Times New Roman"/>
                <a:sym typeface="Times New Roman"/>
              </a:rPr>
              <a:t>i</a:t>
            </a:r>
            <a:r>
              <a:rPr lang="en" sz="2800" b="1" i="1" u="none">
                <a:solidFill>
                  <a:schemeClr val="dk1"/>
                </a:solidFill>
                <a:latin typeface="Times New Roman"/>
                <a:ea typeface="Times New Roman"/>
                <a:cs typeface="Times New Roman"/>
                <a:sym typeface="Times New Roman"/>
              </a:rPr>
              <a:t> are r-bit words. </a:t>
            </a:r>
            <a:endParaRPr/>
          </a:p>
        </p:txBody>
      </p:sp>
      <p:sp>
        <p:nvSpPr>
          <p:cNvPr id="433" name="Google Shape;433;p66"/>
          <p:cNvSpPr txBox="1"/>
          <p:nvPr/>
        </p:nvSpPr>
        <p:spPr>
          <a:xfrm>
            <a:off x="773025" y="3495681"/>
            <a:ext cx="6705600" cy="831000"/>
          </a:xfrm>
          <a:prstGeom prst="rect">
            <a:avLst/>
          </a:prstGeom>
          <a:noFill/>
          <a:ln>
            <a:noFill/>
          </a:ln>
        </p:spPr>
        <p:txBody>
          <a:bodyPr spcFirstLastPara="1" wrap="square" lIns="91425" tIns="45700" rIns="91425" bIns="45700" anchor="t" anchorCtr="0">
            <a:spAutoFit/>
          </a:bodyPr>
          <a:lstStyle/>
          <a:p>
            <a:pPr marL="457200" marR="0" lvl="0" indent="-381000" algn="l" rtl="0">
              <a:lnSpc>
                <a:spcPct val="100000"/>
              </a:lnSpc>
              <a:spcBef>
                <a:spcPts val="0"/>
              </a:spcBef>
              <a:spcAft>
                <a:spcPts val="0"/>
              </a:spcAft>
              <a:buClr>
                <a:srgbClr val="0033CC"/>
              </a:buClr>
              <a:buSzPts val="2400"/>
              <a:buFont typeface="Times New Roman"/>
              <a:buAutoNum type="arabicPeriod"/>
            </a:pPr>
            <a:r>
              <a:rPr lang="en" sz="2400" b="1" i="0" u="none">
                <a:solidFill>
                  <a:srgbClr val="0033CC"/>
                </a:solidFill>
                <a:latin typeface="Times New Roman"/>
                <a:ea typeface="Times New Roman"/>
                <a:cs typeface="Times New Roman"/>
                <a:sym typeface="Times New Roman"/>
              </a:rPr>
              <a:t>Synchronous Stream Ciphers</a:t>
            </a:r>
            <a:endParaRPr sz="2400" b="1">
              <a:solidFill>
                <a:srgbClr val="0033CC"/>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rgbClr val="0033CC"/>
              </a:buClr>
              <a:buSzPts val="2400"/>
              <a:buFont typeface="Times New Roman"/>
              <a:buAutoNum type="arabicPeriod"/>
            </a:pPr>
            <a:r>
              <a:rPr lang="en" sz="2400" b="1" i="0" u="none">
                <a:solidFill>
                  <a:srgbClr val="0033CC"/>
                </a:solidFill>
                <a:latin typeface="Times New Roman"/>
                <a:ea typeface="Times New Roman"/>
                <a:cs typeface="Times New Roman"/>
                <a:sym typeface="Times New Roman"/>
              </a:rPr>
              <a:t>Nonsynchronous Stream Ciphers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7"/>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55</a:t>
            </a:fld>
            <a:endParaRPr/>
          </a:p>
        </p:txBody>
      </p:sp>
      <p:pic>
        <p:nvPicPr>
          <p:cNvPr id="439" name="Google Shape;439;p67"/>
          <p:cNvPicPr preferRelativeResize="0"/>
          <p:nvPr/>
        </p:nvPicPr>
        <p:blipFill rotWithShape="1">
          <a:blip r:embed="rId3">
            <a:alphaModFix/>
          </a:blip>
          <a:srcRect/>
          <a:stretch/>
        </p:blipFill>
        <p:spPr>
          <a:xfrm>
            <a:off x="977075" y="1040603"/>
            <a:ext cx="6574633" cy="1899046"/>
          </a:xfrm>
          <a:prstGeom prst="rect">
            <a:avLst/>
          </a:prstGeom>
          <a:noFill/>
          <a:ln>
            <a:noFill/>
          </a:ln>
        </p:spPr>
      </p:pic>
      <p:sp>
        <p:nvSpPr>
          <p:cNvPr id="440" name="Google Shape;440;p67"/>
          <p:cNvSpPr txBox="1"/>
          <p:nvPr/>
        </p:nvSpPr>
        <p:spPr>
          <a:xfrm>
            <a:off x="457200" y="3188600"/>
            <a:ext cx="8077200" cy="1816200"/>
          </a:xfrm>
          <a:prstGeom prst="rect">
            <a:avLst/>
          </a:prstGeom>
          <a:solidFill>
            <a:srgbClr val="99FF3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imes New Roman"/>
              <a:buNone/>
            </a:pPr>
            <a:r>
              <a:rPr lang="en" sz="2800" b="1" i="0" u="none">
                <a:solidFill>
                  <a:schemeClr val="dk1"/>
                </a:solidFill>
                <a:latin typeface="Times New Roman"/>
                <a:ea typeface="Times New Roman"/>
                <a:cs typeface="Times New Roman"/>
                <a:sym typeface="Times New Roman"/>
              </a:rPr>
              <a:t>In a modern stream cipher, each </a:t>
            </a:r>
            <a:r>
              <a:rPr lang="en" sz="2800" b="1" i="1" u="none">
                <a:solidFill>
                  <a:schemeClr val="dk1"/>
                </a:solidFill>
                <a:latin typeface="Times New Roman"/>
                <a:ea typeface="Times New Roman"/>
                <a:cs typeface="Times New Roman"/>
                <a:sym typeface="Times New Roman"/>
              </a:rPr>
              <a:t>r</a:t>
            </a:r>
            <a:r>
              <a:rPr lang="en" sz="2800" b="1" i="0" u="none">
                <a:solidFill>
                  <a:schemeClr val="dk1"/>
                </a:solidFill>
                <a:latin typeface="Times New Roman"/>
                <a:ea typeface="Times New Roman"/>
                <a:cs typeface="Times New Roman"/>
                <a:sym typeface="Times New Roman"/>
              </a:rPr>
              <a:t>-bit word in the plaintext stream is enciphered using an </a:t>
            </a:r>
            <a:r>
              <a:rPr lang="en" sz="2800" b="1" i="1" u="none">
                <a:solidFill>
                  <a:schemeClr val="dk1"/>
                </a:solidFill>
                <a:latin typeface="Times New Roman"/>
                <a:ea typeface="Times New Roman"/>
                <a:cs typeface="Times New Roman"/>
                <a:sym typeface="Times New Roman"/>
              </a:rPr>
              <a:t>r</a:t>
            </a:r>
            <a:r>
              <a:rPr lang="en" sz="2800" b="1" i="0" u="none">
                <a:solidFill>
                  <a:schemeClr val="dk1"/>
                </a:solidFill>
                <a:latin typeface="Times New Roman"/>
                <a:ea typeface="Times New Roman"/>
                <a:cs typeface="Times New Roman"/>
                <a:sym typeface="Times New Roman"/>
              </a:rPr>
              <a:t>-bit word in the key stream to create the corresponding </a:t>
            </a:r>
            <a:r>
              <a:rPr lang="en" sz="2800" b="1" i="1" u="none">
                <a:solidFill>
                  <a:schemeClr val="dk1"/>
                </a:solidFill>
                <a:latin typeface="Times New Roman"/>
                <a:ea typeface="Times New Roman"/>
                <a:cs typeface="Times New Roman"/>
                <a:sym typeface="Times New Roman"/>
              </a:rPr>
              <a:t>r</a:t>
            </a:r>
            <a:r>
              <a:rPr lang="en" sz="2800" b="1" i="0" u="none">
                <a:solidFill>
                  <a:schemeClr val="dk1"/>
                </a:solidFill>
                <a:latin typeface="Times New Roman"/>
                <a:ea typeface="Times New Roman"/>
                <a:cs typeface="Times New Roman"/>
                <a:sym typeface="Times New Roman"/>
              </a:rPr>
              <a:t>-bit</a:t>
            </a:r>
            <a:endParaRPr/>
          </a:p>
          <a:p>
            <a:pPr marL="0" marR="0" lvl="0" indent="0" algn="ctr" rtl="0">
              <a:lnSpc>
                <a:spcPct val="100000"/>
              </a:lnSpc>
              <a:spcBef>
                <a:spcPts val="0"/>
              </a:spcBef>
              <a:spcAft>
                <a:spcPts val="0"/>
              </a:spcAft>
              <a:buClr>
                <a:schemeClr val="dk1"/>
              </a:buClr>
              <a:buSzPts val="2800"/>
              <a:buFont typeface="Times New Roman"/>
              <a:buNone/>
            </a:pPr>
            <a:r>
              <a:rPr lang="en" sz="2800" b="1" i="0" u="none">
                <a:solidFill>
                  <a:schemeClr val="dk1"/>
                </a:solidFill>
                <a:latin typeface="Times New Roman"/>
                <a:ea typeface="Times New Roman"/>
                <a:cs typeface="Times New Roman"/>
                <a:sym typeface="Times New Roman"/>
              </a:rPr>
              <a:t>word in the ciphertext stream.</a:t>
            </a:r>
            <a:endParaRPr/>
          </a:p>
        </p:txBody>
      </p:sp>
      <p:sp>
        <p:nvSpPr>
          <p:cNvPr id="441" name="Google Shape;441;p67"/>
          <p:cNvSpPr txBox="1"/>
          <p:nvPr/>
        </p:nvSpPr>
        <p:spPr>
          <a:xfrm>
            <a:off x="2433325" y="216800"/>
            <a:ext cx="3279900" cy="53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900" b="1" i="1" u="none">
                <a:solidFill>
                  <a:schemeClr val="dk1"/>
                </a:solidFill>
                <a:latin typeface="Times New Roman"/>
                <a:ea typeface="Times New Roman"/>
                <a:cs typeface="Times New Roman"/>
                <a:sym typeface="Times New Roman"/>
              </a:rPr>
              <a:t>Stream cipher</a:t>
            </a:r>
            <a:endParaRPr sz="23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8"/>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56</a:t>
            </a:fld>
            <a:endParaRPr/>
          </a:p>
        </p:txBody>
      </p:sp>
      <p:sp>
        <p:nvSpPr>
          <p:cNvPr id="447" name="Google Shape;447;p68"/>
          <p:cNvSpPr txBox="1"/>
          <p:nvPr/>
        </p:nvSpPr>
        <p:spPr>
          <a:xfrm>
            <a:off x="1143000" y="0"/>
            <a:ext cx="6124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Synchronous Stream Ciphers</a:t>
            </a:r>
            <a:endParaRPr/>
          </a:p>
        </p:txBody>
      </p:sp>
      <p:sp>
        <p:nvSpPr>
          <p:cNvPr id="448" name="Google Shape;448;p68"/>
          <p:cNvSpPr txBox="1"/>
          <p:nvPr/>
        </p:nvSpPr>
        <p:spPr>
          <a:xfrm>
            <a:off x="440200" y="668325"/>
            <a:ext cx="8077200" cy="954300"/>
          </a:xfrm>
          <a:prstGeom prst="rect">
            <a:avLst/>
          </a:prstGeom>
          <a:solidFill>
            <a:srgbClr val="99FF3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imes New Roman"/>
              <a:buNone/>
            </a:pPr>
            <a:r>
              <a:rPr lang="en" sz="2800" b="1" i="0" u="none">
                <a:solidFill>
                  <a:schemeClr val="dk1"/>
                </a:solidFill>
                <a:latin typeface="Times New Roman"/>
                <a:ea typeface="Times New Roman"/>
                <a:cs typeface="Times New Roman"/>
                <a:sym typeface="Times New Roman"/>
              </a:rPr>
              <a:t>In a synchronous stream cipher the key is independent of the plaintext or ciphertext.</a:t>
            </a:r>
            <a:endParaRPr/>
          </a:p>
        </p:txBody>
      </p:sp>
      <p:sp>
        <p:nvSpPr>
          <p:cNvPr id="449" name="Google Shape;449;p68"/>
          <p:cNvSpPr txBox="1"/>
          <p:nvPr/>
        </p:nvSpPr>
        <p:spPr>
          <a:xfrm>
            <a:off x="2593212" y="1943575"/>
            <a:ext cx="3224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000" b="1" i="1" u="none">
                <a:solidFill>
                  <a:schemeClr val="dk1"/>
                </a:solidFill>
                <a:latin typeface="Times New Roman"/>
                <a:ea typeface="Times New Roman"/>
                <a:cs typeface="Times New Roman"/>
                <a:sym typeface="Times New Roman"/>
              </a:rPr>
              <a:t>One-time pad</a:t>
            </a:r>
            <a:endParaRPr/>
          </a:p>
        </p:txBody>
      </p:sp>
      <p:pic>
        <p:nvPicPr>
          <p:cNvPr id="450" name="Google Shape;450;p68"/>
          <p:cNvPicPr preferRelativeResize="0"/>
          <p:nvPr/>
        </p:nvPicPr>
        <p:blipFill rotWithShape="1">
          <a:blip r:embed="rId3">
            <a:alphaModFix/>
          </a:blip>
          <a:srcRect/>
          <a:stretch/>
        </p:blipFill>
        <p:spPr>
          <a:xfrm>
            <a:off x="1396050" y="2611778"/>
            <a:ext cx="5724524" cy="18704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9"/>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57</a:t>
            </a:fld>
            <a:endParaRPr/>
          </a:p>
        </p:txBody>
      </p:sp>
      <p:sp>
        <p:nvSpPr>
          <p:cNvPr id="456" name="Google Shape;456;p69"/>
          <p:cNvSpPr txBox="1"/>
          <p:nvPr/>
        </p:nvSpPr>
        <p:spPr>
          <a:xfrm>
            <a:off x="228600" y="68475"/>
            <a:ext cx="1944600" cy="461700"/>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 sz="2400" b="1" i="0" u="none">
                <a:solidFill>
                  <a:schemeClr val="lt1"/>
                </a:solidFill>
                <a:latin typeface="Times New Roman"/>
                <a:ea typeface="Times New Roman"/>
                <a:cs typeface="Times New Roman"/>
                <a:sym typeface="Times New Roman"/>
              </a:rPr>
              <a:t>Example </a:t>
            </a:r>
            <a:endParaRPr/>
          </a:p>
        </p:txBody>
      </p:sp>
      <p:sp>
        <p:nvSpPr>
          <p:cNvPr id="457" name="Google Shape;457;p69"/>
          <p:cNvSpPr txBox="1"/>
          <p:nvPr/>
        </p:nvSpPr>
        <p:spPr>
          <a:xfrm>
            <a:off x="228600" y="697125"/>
            <a:ext cx="8229600" cy="23088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i="0" u="none">
                <a:solidFill>
                  <a:schemeClr val="dk1"/>
                </a:solidFill>
                <a:latin typeface="Times New Roman"/>
                <a:ea typeface="Times New Roman"/>
                <a:cs typeface="Times New Roman"/>
                <a:sym typeface="Times New Roman"/>
              </a:rPr>
              <a:t>What is the pattern in the ciphertext of a one-time pad cipher in each of the following cases?</a:t>
            </a:r>
            <a:endParaRPr/>
          </a:p>
          <a:p>
            <a:pPr marL="0" marR="0" lvl="0" indent="0" algn="just" rtl="0">
              <a:lnSpc>
                <a:spcPct val="100000"/>
              </a:lnSpc>
              <a:spcBef>
                <a:spcPts val="0"/>
              </a:spcBef>
              <a:spcAft>
                <a:spcPts val="0"/>
              </a:spcAft>
              <a:buClr>
                <a:schemeClr val="dk1"/>
              </a:buClr>
              <a:buSzPts val="2400"/>
              <a:buFont typeface="Times New Roman"/>
              <a:buNone/>
            </a:pPr>
            <a:r>
              <a:rPr lang="en" sz="2400" i="0" u="none">
                <a:solidFill>
                  <a:schemeClr val="dk1"/>
                </a:solidFill>
                <a:latin typeface="Times New Roman"/>
                <a:ea typeface="Times New Roman"/>
                <a:cs typeface="Times New Roman"/>
                <a:sym typeface="Times New Roman"/>
              </a:rPr>
              <a:t>a. The plaintext is made of </a:t>
            </a:r>
            <a:r>
              <a:rPr lang="en" sz="2400" i="1" u="none">
                <a:solidFill>
                  <a:schemeClr val="dk1"/>
                </a:solidFill>
                <a:latin typeface="Times New Roman"/>
                <a:ea typeface="Times New Roman"/>
                <a:cs typeface="Times New Roman"/>
                <a:sym typeface="Times New Roman"/>
              </a:rPr>
              <a:t>n</a:t>
            </a:r>
            <a:r>
              <a:rPr lang="en" sz="2400" i="0" u="none">
                <a:solidFill>
                  <a:schemeClr val="dk1"/>
                </a:solidFill>
                <a:latin typeface="Times New Roman"/>
                <a:ea typeface="Times New Roman"/>
                <a:cs typeface="Times New Roman"/>
                <a:sym typeface="Times New Roman"/>
              </a:rPr>
              <a:t> 0’s.</a:t>
            </a:r>
            <a:endParaRPr/>
          </a:p>
          <a:p>
            <a:pPr marL="0" marR="0" lvl="0" indent="0" algn="just" rtl="0">
              <a:lnSpc>
                <a:spcPct val="100000"/>
              </a:lnSpc>
              <a:spcBef>
                <a:spcPts val="0"/>
              </a:spcBef>
              <a:spcAft>
                <a:spcPts val="0"/>
              </a:spcAft>
              <a:buClr>
                <a:schemeClr val="dk1"/>
              </a:buClr>
              <a:buSzPts val="2400"/>
              <a:buFont typeface="Times New Roman"/>
              <a:buNone/>
            </a:pPr>
            <a:r>
              <a:rPr lang="en" sz="2400" i="0" u="none">
                <a:solidFill>
                  <a:schemeClr val="dk1"/>
                </a:solidFill>
                <a:latin typeface="Times New Roman"/>
                <a:ea typeface="Times New Roman"/>
                <a:cs typeface="Times New Roman"/>
                <a:sym typeface="Times New Roman"/>
              </a:rPr>
              <a:t>b. The plaintext is made of </a:t>
            </a:r>
            <a:r>
              <a:rPr lang="en" sz="2400" i="1" u="none">
                <a:solidFill>
                  <a:schemeClr val="dk1"/>
                </a:solidFill>
                <a:latin typeface="Times New Roman"/>
                <a:ea typeface="Times New Roman"/>
                <a:cs typeface="Times New Roman"/>
                <a:sym typeface="Times New Roman"/>
              </a:rPr>
              <a:t>n</a:t>
            </a:r>
            <a:r>
              <a:rPr lang="en" sz="2400" i="0" u="none">
                <a:solidFill>
                  <a:schemeClr val="dk1"/>
                </a:solidFill>
                <a:latin typeface="Times New Roman"/>
                <a:ea typeface="Times New Roman"/>
                <a:cs typeface="Times New Roman"/>
                <a:sym typeface="Times New Roman"/>
              </a:rPr>
              <a:t> 1’s.</a:t>
            </a:r>
            <a:endParaRPr/>
          </a:p>
          <a:p>
            <a:pPr marL="0" marR="0" lvl="0" indent="0" algn="just" rtl="0">
              <a:lnSpc>
                <a:spcPct val="100000"/>
              </a:lnSpc>
              <a:spcBef>
                <a:spcPts val="0"/>
              </a:spcBef>
              <a:spcAft>
                <a:spcPts val="0"/>
              </a:spcAft>
              <a:buClr>
                <a:schemeClr val="dk1"/>
              </a:buClr>
              <a:buSzPts val="2400"/>
              <a:buFont typeface="Times New Roman"/>
              <a:buNone/>
            </a:pPr>
            <a:r>
              <a:rPr lang="en" sz="2400" i="0" u="none">
                <a:solidFill>
                  <a:schemeClr val="dk1"/>
                </a:solidFill>
                <a:latin typeface="Times New Roman"/>
                <a:ea typeface="Times New Roman"/>
                <a:cs typeface="Times New Roman"/>
                <a:sym typeface="Times New Roman"/>
              </a:rPr>
              <a:t>c. The plaintext is made of alternating 0’s and 1’s.</a:t>
            </a:r>
            <a:endParaRPr/>
          </a:p>
          <a:p>
            <a:pPr marL="0" marR="0" lvl="0" indent="0" algn="just" rtl="0">
              <a:lnSpc>
                <a:spcPct val="100000"/>
              </a:lnSpc>
              <a:spcBef>
                <a:spcPts val="0"/>
              </a:spcBef>
              <a:spcAft>
                <a:spcPts val="0"/>
              </a:spcAft>
              <a:buClr>
                <a:schemeClr val="dk1"/>
              </a:buClr>
              <a:buSzPts val="2400"/>
              <a:buFont typeface="Times New Roman"/>
              <a:buNone/>
            </a:pPr>
            <a:r>
              <a:rPr lang="en" sz="2400" i="0" u="none">
                <a:solidFill>
                  <a:schemeClr val="dk1"/>
                </a:solidFill>
                <a:latin typeface="Times New Roman"/>
                <a:ea typeface="Times New Roman"/>
                <a:cs typeface="Times New Roman"/>
                <a:sym typeface="Times New Roman"/>
              </a:rPr>
              <a:t>d. The plaintext is a random string of bits.</a:t>
            </a:r>
            <a:endParaRPr/>
          </a:p>
        </p:txBody>
      </p:sp>
      <p:sp>
        <p:nvSpPr>
          <p:cNvPr id="458" name="Google Shape;458;p69"/>
          <p:cNvSpPr txBox="1"/>
          <p:nvPr/>
        </p:nvSpPr>
        <p:spPr>
          <a:xfrm>
            <a:off x="313000" y="3005915"/>
            <a:ext cx="8229600" cy="523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800"/>
              <a:buFont typeface="Times New Roman"/>
              <a:buNone/>
            </a:pPr>
            <a:r>
              <a:rPr lang="en" sz="2800" b="1" i="0" u="none">
                <a:solidFill>
                  <a:schemeClr val="hlink"/>
                </a:solidFill>
                <a:latin typeface="Times New Roman"/>
                <a:ea typeface="Times New Roman"/>
                <a:cs typeface="Times New Roman"/>
                <a:sym typeface="Times New Roman"/>
              </a:rPr>
              <a:t>Solution</a:t>
            </a:r>
            <a:endParaRPr/>
          </a:p>
        </p:txBody>
      </p:sp>
      <p:sp>
        <p:nvSpPr>
          <p:cNvPr id="459" name="Google Shape;459;p69"/>
          <p:cNvSpPr txBox="1"/>
          <p:nvPr/>
        </p:nvSpPr>
        <p:spPr>
          <a:xfrm>
            <a:off x="125950" y="3621763"/>
            <a:ext cx="8229600" cy="1569900"/>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chemeClr val="dk1"/>
              </a:buClr>
              <a:buSzPts val="2400"/>
              <a:buFont typeface="Times New Roman"/>
              <a:buAutoNum type="alphaLcPeriod"/>
            </a:pPr>
            <a:r>
              <a:rPr lang="en" sz="2400" i="0" u="none">
                <a:solidFill>
                  <a:schemeClr val="dk1"/>
                </a:solidFill>
                <a:latin typeface="Times New Roman"/>
                <a:ea typeface="Times New Roman"/>
                <a:cs typeface="Times New Roman"/>
                <a:sym typeface="Times New Roman"/>
              </a:rPr>
              <a:t>Because </a:t>
            </a:r>
            <a:r>
              <a:rPr lang="en" sz="2400" i="0" u="none">
                <a:solidFill>
                  <a:schemeClr val="hlink"/>
                </a:solidFill>
                <a:latin typeface="Times New Roman"/>
                <a:ea typeface="Times New Roman"/>
                <a:cs typeface="Times New Roman"/>
                <a:sym typeface="Times New Roman"/>
              </a:rPr>
              <a:t>0 </a:t>
            </a:r>
            <a:r>
              <a:rPr lang="en" sz="2400" i="0" u="none">
                <a:solidFill>
                  <a:schemeClr val="hlink"/>
                </a:solidFill>
                <a:latin typeface="Noto Sans Symbols"/>
                <a:ea typeface="Noto Sans Symbols"/>
                <a:cs typeface="Noto Sans Symbols"/>
                <a:sym typeface="Noto Sans Symbols"/>
              </a:rPr>
              <a:t>⊕</a:t>
            </a:r>
            <a:r>
              <a:rPr lang="en" sz="2400" i="0" u="none">
                <a:solidFill>
                  <a:schemeClr val="hlink"/>
                </a:solidFill>
                <a:latin typeface="Times New Roman"/>
                <a:ea typeface="Times New Roman"/>
                <a:cs typeface="Times New Roman"/>
                <a:sym typeface="Times New Roman"/>
              </a:rPr>
              <a:t> </a:t>
            </a:r>
            <a:r>
              <a:rPr lang="en" sz="2400" i="1" u="none">
                <a:solidFill>
                  <a:schemeClr val="hlink"/>
                </a:solidFill>
                <a:latin typeface="Times New Roman"/>
                <a:ea typeface="Times New Roman"/>
                <a:cs typeface="Times New Roman"/>
                <a:sym typeface="Times New Roman"/>
              </a:rPr>
              <a:t>k</a:t>
            </a:r>
            <a:r>
              <a:rPr lang="en" sz="2400" i="1" u="none" baseline="-25000">
                <a:solidFill>
                  <a:schemeClr val="hlink"/>
                </a:solidFill>
                <a:latin typeface="Times New Roman"/>
                <a:ea typeface="Times New Roman"/>
                <a:cs typeface="Times New Roman"/>
                <a:sym typeface="Times New Roman"/>
              </a:rPr>
              <a:t>i</a:t>
            </a:r>
            <a:r>
              <a:rPr lang="en" sz="2400" i="0" u="none">
                <a:solidFill>
                  <a:schemeClr val="hlink"/>
                </a:solidFill>
                <a:latin typeface="Times New Roman"/>
                <a:ea typeface="Times New Roman"/>
                <a:cs typeface="Times New Roman"/>
                <a:sym typeface="Times New Roman"/>
              </a:rPr>
              <a:t> = </a:t>
            </a:r>
            <a:r>
              <a:rPr lang="en" sz="2400" i="1" u="none">
                <a:solidFill>
                  <a:schemeClr val="hlink"/>
                </a:solidFill>
                <a:latin typeface="Times New Roman"/>
                <a:ea typeface="Times New Roman"/>
                <a:cs typeface="Times New Roman"/>
                <a:sym typeface="Times New Roman"/>
              </a:rPr>
              <a:t>k</a:t>
            </a:r>
            <a:r>
              <a:rPr lang="en" sz="2400" i="1" u="none" baseline="-25000">
                <a:solidFill>
                  <a:schemeClr val="hlink"/>
                </a:solidFill>
                <a:latin typeface="Times New Roman"/>
                <a:ea typeface="Times New Roman"/>
                <a:cs typeface="Times New Roman"/>
                <a:sym typeface="Times New Roman"/>
              </a:rPr>
              <a:t>i</a:t>
            </a:r>
            <a:r>
              <a:rPr lang="en" sz="2400" i="1" u="none" baseline="-25000">
                <a:solidFill>
                  <a:schemeClr val="dk1"/>
                </a:solidFill>
                <a:latin typeface="Times New Roman"/>
                <a:ea typeface="Times New Roman"/>
                <a:cs typeface="Times New Roman"/>
                <a:sym typeface="Times New Roman"/>
              </a:rPr>
              <a:t> </a:t>
            </a:r>
            <a:r>
              <a:rPr lang="en" sz="2400" i="0" u="none">
                <a:solidFill>
                  <a:schemeClr val="dk1"/>
                </a:solidFill>
                <a:latin typeface="Times New Roman"/>
                <a:ea typeface="Times New Roman"/>
                <a:cs typeface="Times New Roman"/>
                <a:sym typeface="Times New Roman"/>
              </a:rPr>
              <a:t>, the ciphertext stream is the same as the key stream. If the key stream is random, the ciphertext is also random. The patterns in the plaintext are not preserved in the ciphertext.</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0"/>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58</a:t>
            </a:fld>
            <a:endParaRPr/>
          </a:p>
        </p:txBody>
      </p:sp>
      <p:sp>
        <p:nvSpPr>
          <p:cNvPr id="465" name="Google Shape;465;p70"/>
          <p:cNvSpPr txBox="1"/>
          <p:nvPr/>
        </p:nvSpPr>
        <p:spPr>
          <a:xfrm>
            <a:off x="419100" y="456050"/>
            <a:ext cx="8229600" cy="4155900"/>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chemeClr val="dk1"/>
              </a:buClr>
              <a:buSzPts val="2400"/>
              <a:buFont typeface="Times New Roman"/>
              <a:buAutoNum type="alphaLcPeriod" startAt="2"/>
            </a:pPr>
            <a:r>
              <a:rPr lang="en" sz="2400" i="0" u="none">
                <a:solidFill>
                  <a:schemeClr val="dk1"/>
                </a:solidFill>
                <a:latin typeface="Times New Roman"/>
                <a:ea typeface="Times New Roman"/>
                <a:cs typeface="Times New Roman"/>
                <a:sym typeface="Times New Roman"/>
              </a:rPr>
              <a:t>Because</a:t>
            </a:r>
            <a:r>
              <a:rPr lang="en" sz="2400" i="0" u="none">
                <a:solidFill>
                  <a:schemeClr val="folHlink"/>
                </a:solidFill>
                <a:latin typeface="Times New Roman"/>
                <a:ea typeface="Times New Roman"/>
                <a:cs typeface="Times New Roman"/>
                <a:sym typeface="Times New Roman"/>
              </a:rPr>
              <a:t> </a:t>
            </a:r>
            <a:r>
              <a:rPr lang="en" sz="2400" i="0" u="none">
                <a:solidFill>
                  <a:schemeClr val="hlink"/>
                </a:solidFill>
                <a:latin typeface="Times New Roman"/>
                <a:ea typeface="Times New Roman"/>
                <a:cs typeface="Times New Roman"/>
                <a:sym typeface="Times New Roman"/>
              </a:rPr>
              <a:t>1 </a:t>
            </a:r>
            <a:r>
              <a:rPr lang="en" sz="2400" i="0" u="none">
                <a:solidFill>
                  <a:schemeClr val="hlink"/>
                </a:solidFill>
                <a:latin typeface="Noto Sans Symbols"/>
                <a:ea typeface="Noto Sans Symbols"/>
                <a:cs typeface="Noto Sans Symbols"/>
                <a:sym typeface="Noto Sans Symbols"/>
              </a:rPr>
              <a:t>⊕</a:t>
            </a:r>
            <a:r>
              <a:rPr lang="en" sz="2400" i="0" u="none">
                <a:solidFill>
                  <a:schemeClr val="hlink"/>
                </a:solidFill>
                <a:latin typeface="Times New Roman"/>
                <a:ea typeface="Times New Roman"/>
                <a:cs typeface="Times New Roman"/>
                <a:sym typeface="Times New Roman"/>
              </a:rPr>
              <a:t> </a:t>
            </a:r>
            <a:r>
              <a:rPr lang="en" sz="2400" i="1" u="none">
                <a:solidFill>
                  <a:schemeClr val="hlink"/>
                </a:solidFill>
                <a:latin typeface="Times New Roman"/>
                <a:ea typeface="Times New Roman"/>
                <a:cs typeface="Times New Roman"/>
                <a:sym typeface="Times New Roman"/>
              </a:rPr>
              <a:t>k</a:t>
            </a:r>
            <a:r>
              <a:rPr lang="en" sz="2400" i="1" u="none" baseline="-25000">
                <a:solidFill>
                  <a:schemeClr val="hlink"/>
                </a:solidFill>
                <a:latin typeface="Times New Roman"/>
                <a:ea typeface="Times New Roman"/>
                <a:cs typeface="Times New Roman"/>
                <a:sym typeface="Times New Roman"/>
              </a:rPr>
              <a:t>i</a:t>
            </a:r>
            <a:r>
              <a:rPr lang="en" sz="2400" i="0" u="none">
                <a:solidFill>
                  <a:schemeClr val="hlink"/>
                </a:solidFill>
                <a:latin typeface="Times New Roman"/>
                <a:ea typeface="Times New Roman"/>
                <a:cs typeface="Times New Roman"/>
                <a:sym typeface="Times New Roman"/>
              </a:rPr>
              <a:t> = </a:t>
            </a:r>
            <a:r>
              <a:rPr lang="en" sz="2400" i="1" u="none">
                <a:solidFill>
                  <a:schemeClr val="hlink"/>
                </a:solidFill>
                <a:latin typeface="Times New Roman"/>
                <a:ea typeface="Times New Roman"/>
                <a:cs typeface="Times New Roman"/>
                <a:sym typeface="Times New Roman"/>
              </a:rPr>
              <a:t>k</a:t>
            </a:r>
            <a:r>
              <a:rPr lang="en" sz="2400" i="1" u="none" baseline="-25000">
                <a:solidFill>
                  <a:schemeClr val="hlink"/>
                </a:solidFill>
                <a:latin typeface="Times New Roman"/>
                <a:ea typeface="Times New Roman"/>
                <a:cs typeface="Times New Roman"/>
                <a:sym typeface="Times New Roman"/>
              </a:rPr>
              <a:t>i</a:t>
            </a:r>
            <a:r>
              <a:rPr lang="en" sz="2400" i="0" u="none">
                <a:solidFill>
                  <a:schemeClr val="folHlink"/>
                </a:solidFill>
                <a:latin typeface="Times New Roman"/>
                <a:ea typeface="Times New Roman"/>
                <a:cs typeface="Times New Roman"/>
                <a:sym typeface="Times New Roman"/>
              </a:rPr>
              <a:t> </a:t>
            </a:r>
            <a:r>
              <a:rPr lang="en" sz="2400" i="0" u="none">
                <a:solidFill>
                  <a:schemeClr val="dk1"/>
                </a:solidFill>
                <a:latin typeface="Times New Roman"/>
                <a:ea typeface="Times New Roman"/>
                <a:cs typeface="Times New Roman"/>
                <a:sym typeface="Times New Roman"/>
              </a:rPr>
              <a:t>where</a:t>
            </a:r>
            <a:r>
              <a:rPr lang="en" sz="2400" i="0" u="none">
                <a:solidFill>
                  <a:schemeClr val="folHlink"/>
                </a:solidFill>
                <a:latin typeface="Times New Roman"/>
                <a:ea typeface="Times New Roman"/>
                <a:cs typeface="Times New Roman"/>
                <a:sym typeface="Times New Roman"/>
              </a:rPr>
              <a:t> </a:t>
            </a:r>
            <a:r>
              <a:rPr lang="en" sz="2400" i="1" u="none">
                <a:solidFill>
                  <a:schemeClr val="hlink"/>
                </a:solidFill>
                <a:latin typeface="Times New Roman"/>
                <a:ea typeface="Times New Roman"/>
                <a:cs typeface="Times New Roman"/>
                <a:sym typeface="Times New Roman"/>
              </a:rPr>
              <a:t>k</a:t>
            </a:r>
            <a:r>
              <a:rPr lang="en" sz="2400" i="1" u="none" baseline="-25000">
                <a:solidFill>
                  <a:schemeClr val="hlink"/>
                </a:solidFill>
                <a:latin typeface="Times New Roman"/>
                <a:ea typeface="Times New Roman"/>
                <a:cs typeface="Times New Roman"/>
                <a:sym typeface="Times New Roman"/>
              </a:rPr>
              <a:t>i</a:t>
            </a:r>
            <a:r>
              <a:rPr lang="en" sz="2400" i="0" u="none">
                <a:solidFill>
                  <a:schemeClr val="folHlink"/>
                </a:solidFill>
                <a:latin typeface="Times New Roman"/>
                <a:ea typeface="Times New Roman"/>
                <a:cs typeface="Times New Roman"/>
                <a:sym typeface="Times New Roman"/>
              </a:rPr>
              <a:t> </a:t>
            </a:r>
            <a:r>
              <a:rPr lang="en" sz="2400" i="0" u="none">
                <a:solidFill>
                  <a:schemeClr val="dk1"/>
                </a:solidFill>
                <a:latin typeface="Times New Roman"/>
                <a:ea typeface="Times New Roman"/>
                <a:cs typeface="Times New Roman"/>
                <a:sym typeface="Times New Roman"/>
              </a:rPr>
              <a:t>is the complement of</a:t>
            </a:r>
            <a:r>
              <a:rPr lang="en" sz="2400" i="0" u="none">
                <a:solidFill>
                  <a:schemeClr val="folHlink"/>
                </a:solidFill>
                <a:latin typeface="Times New Roman"/>
                <a:ea typeface="Times New Roman"/>
                <a:cs typeface="Times New Roman"/>
                <a:sym typeface="Times New Roman"/>
              </a:rPr>
              <a:t> </a:t>
            </a:r>
            <a:r>
              <a:rPr lang="en" sz="2400" i="1" u="none">
                <a:solidFill>
                  <a:schemeClr val="hlink"/>
                </a:solidFill>
                <a:latin typeface="Times New Roman"/>
                <a:ea typeface="Times New Roman"/>
                <a:cs typeface="Times New Roman"/>
                <a:sym typeface="Times New Roman"/>
              </a:rPr>
              <a:t>k</a:t>
            </a:r>
            <a:r>
              <a:rPr lang="en" sz="2400" i="1" u="none" baseline="-25000">
                <a:solidFill>
                  <a:schemeClr val="hlink"/>
                </a:solidFill>
                <a:latin typeface="Times New Roman"/>
                <a:ea typeface="Times New Roman"/>
                <a:cs typeface="Times New Roman"/>
                <a:sym typeface="Times New Roman"/>
              </a:rPr>
              <a:t>i </a:t>
            </a:r>
            <a:r>
              <a:rPr lang="en" sz="2400" i="0" u="none">
                <a:solidFill>
                  <a:schemeClr val="folHlink"/>
                </a:solidFill>
                <a:latin typeface="Times New Roman"/>
                <a:ea typeface="Times New Roman"/>
                <a:cs typeface="Times New Roman"/>
                <a:sym typeface="Times New Roman"/>
              </a:rPr>
              <a:t>, </a:t>
            </a:r>
            <a:r>
              <a:rPr lang="en" sz="2400" i="0" u="none">
                <a:solidFill>
                  <a:schemeClr val="dk1"/>
                </a:solidFill>
                <a:latin typeface="Times New Roman"/>
                <a:ea typeface="Times New Roman"/>
                <a:cs typeface="Times New Roman"/>
                <a:sym typeface="Times New Roman"/>
              </a:rPr>
              <a:t>the ciphertext stream is the complement of the key stream. If the key stream is random, the ciphertext is also random. Again the patterns in the plaintext are not preserved in the ciphertext.</a:t>
            </a:r>
            <a:endParaRPr/>
          </a:p>
          <a:p>
            <a:pPr marL="457200" marR="0" lvl="0" indent="-457200" algn="just" rtl="0">
              <a:lnSpc>
                <a:spcPct val="100000"/>
              </a:lnSpc>
              <a:spcBef>
                <a:spcPts val="0"/>
              </a:spcBef>
              <a:spcAft>
                <a:spcPts val="0"/>
              </a:spcAft>
              <a:buClr>
                <a:schemeClr val="dk1"/>
              </a:buClr>
              <a:buSzPts val="2400"/>
              <a:buFont typeface="Times New Roman"/>
              <a:buAutoNum type="alphaLcPeriod" startAt="2"/>
            </a:pPr>
            <a:r>
              <a:rPr lang="en" sz="2400" i="0" u="none">
                <a:solidFill>
                  <a:schemeClr val="dk1"/>
                </a:solidFill>
                <a:latin typeface="Times New Roman"/>
                <a:ea typeface="Times New Roman"/>
                <a:cs typeface="Times New Roman"/>
                <a:sym typeface="Times New Roman"/>
              </a:rPr>
              <a:t>In this case, each bit in the ciphertext stream is either the same as the corresponding bit in the key stream or the complement of it. Therefore, the result is also a random string if the key stream is random.</a:t>
            </a:r>
            <a:endParaRPr/>
          </a:p>
          <a:p>
            <a:pPr marL="457200" marR="0" lvl="0" indent="-457200" algn="just" rtl="0">
              <a:lnSpc>
                <a:spcPct val="100000"/>
              </a:lnSpc>
              <a:spcBef>
                <a:spcPts val="0"/>
              </a:spcBef>
              <a:spcAft>
                <a:spcPts val="0"/>
              </a:spcAft>
              <a:buClr>
                <a:schemeClr val="dk1"/>
              </a:buClr>
              <a:buSzPts val="2400"/>
              <a:buFont typeface="Times New Roman"/>
              <a:buAutoNum type="alphaLcPeriod" startAt="2"/>
            </a:pPr>
            <a:r>
              <a:rPr lang="en" sz="2400" i="0" u="none">
                <a:solidFill>
                  <a:schemeClr val="dk1"/>
                </a:solidFill>
                <a:latin typeface="Times New Roman"/>
                <a:ea typeface="Times New Roman"/>
                <a:cs typeface="Times New Roman"/>
                <a:sym typeface="Times New Roman"/>
              </a:rPr>
              <a:t>In this case, the ciphertext is definitely random because the exclusive-or of two random bits results in a random bit.</a:t>
            </a:r>
            <a:endParaRPr/>
          </a:p>
        </p:txBody>
      </p:sp>
      <p:cxnSp>
        <p:nvCxnSpPr>
          <p:cNvPr id="466" name="Google Shape;466;p70"/>
          <p:cNvCxnSpPr/>
          <p:nvPr/>
        </p:nvCxnSpPr>
        <p:spPr>
          <a:xfrm>
            <a:off x="3412950" y="569600"/>
            <a:ext cx="228600" cy="0"/>
          </a:xfrm>
          <a:prstGeom prst="straightConnector1">
            <a:avLst/>
          </a:prstGeom>
          <a:noFill/>
          <a:ln w="38100" cap="flat" cmpd="sng">
            <a:solidFill>
              <a:schemeClr val="hlink"/>
            </a:solidFill>
            <a:prstDash val="solid"/>
            <a:miter lim="800000"/>
            <a:headEnd type="none" w="med" len="med"/>
            <a:tailEnd type="none" w="med" len="med"/>
          </a:ln>
        </p:spPr>
      </p:cxnSp>
      <p:cxnSp>
        <p:nvCxnSpPr>
          <p:cNvPr id="467" name="Google Shape;467;p70"/>
          <p:cNvCxnSpPr/>
          <p:nvPr/>
        </p:nvCxnSpPr>
        <p:spPr>
          <a:xfrm>
            <a:off x="4572000" y="569600"/>
            <a:ext cx="228600" cy="0"/>
          </a:xfrm>
          <a:prstGeom prst="straightConnector1">
            <a:avLst/>
          </a:prstGeom>
          <a:noFill/>
          <a:ln w="38100" cap="flat" cmpd="sng">
            <a:solidFill>
              <a:schemeClr val="hlink"/>
            </a:solidFill>
            <a:prstDash val="solid"/>
            <a:miter lim="800000"/>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1"/>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59</a:t>
            </a:fld>
            <a:endParaRPr/>
          </a:p>
        </p:txBody>
      </p:sp>
      <p:sp>
        <p:nvSpPr>
          <p:cNvPr id="473" name="Google Shape;473;p71"/>
          <p:cNvSpPr txBox="1"/>
          <p:nvPr/>
        </p:nvSpPr>
        <p:spPr>
          <a:xfrm>
            <a:off x="1790700" y="324025"/>
            <a:ext cx="4914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400" b="1" i="1" u="none">
                <a:solidFill>
                  <a:schemeClr val="dk1"/>
                </a:solidFill>
                <a:latin typeface="Times New Roman"/>
                <a:ea typeface="Times New Roman"/>
                <a:cs typeface="Times New Roman"/>
                <a:sym typeface="Times New Roman"/>
              </a:rPr>
              <a:t>Feedback shift register (FSR)</a:t>
            </a:r>
            <a:endParaRPr sz="1800"/>
          </a:p>
        </p:txBody>
      </p:sp>
      <p:pic>
        <p:nvPicPr>
          <p:cNvPr id="474" name="Google Shape;474;p71"/>
          <p:cNvPicPr preferRelativeResize="0"/>
          <p:nvPr/>
        </p:nvPicPr>
        <p:blipFill rotWithShape="1">
          <a:blip r:embed="rId3">
            <a:alphaModFix/>
          </a:blip>
          <a:srcRect/>
          <a:stretch/>
        </p:blipFill>
        <p:spPr>
          <a:xfrm>
            <a:off x="1182250" y="992675"/>
            <a:ext cx="6596749" cy="334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body" idx="1"/>
          </p:nvPr>
        </p:nvSpPr>
        <p:spPr>
          <a:xfrm>
            <a:off x="311700" y="263550"/>
            <a:ext cx="8520600" cy="4305300"/>
          </a:xfrm>
          <a:prstGeom prst="rect">
            <a:avLst/>
          </a:prstGeom>
        </p:spPr>
        <p:txBody>
          <a:bodyPr spcFirstLastPara="1" wrap="square" lIns="91425" tIns="91425" rIns="91425" bIns="91425" anchor="t" anchorCtr="0">
            <a:normAutofit/>
          </a:bodyPr>
          <a:lstStyle/>
          <a:p>
            <a:pPr marL="457200" lvl="0" indent="-381000" algn="l" rtl="0">
              <a:lnSpc>
                <a:spcPct val="100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If the message has fewer than n bits, padding must be added to make it an n-bit block. </a:t>
            </a:r>
            <a:endParaRPr sz="2400">
              <a:solidFill>
                <a:schemeClr val="dk1"/>
              </a:solidFill>
              <a:latin typeface="Times New Roman"/>
              <a:ea typeface="Times New Roman"/>
              <a:cs typeface="Times New Roman"/>
              <a:sym typeface="Times New Roman"/>
            </a:endParaRPr>
          </a:p>
          <a:p>
            <a:pPr marL="457200" lvl="0" indent="-381000" algn="l" rtl="0">
              <a:lnSpc>
                <a:spcPct val="100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If the message has more than n bits, it should be divided into n-bit blocks and the appropriate padding must be added to the last block if necessary. </a:t>
            </a:r>
            <a:endParaRPr sz="2400">
              <a:solidFill>
                <a:schemeClr val="dk1"/>
              </a:solidFill>
              <a:latin typeface="Times New Roman"/>
              <a:ea typeface="Times New Roman"/>
              <a:cs typeface="Times New Roman"/>
              <a:sym typeface="Times New Roman"/>
            </a:endParaRPr>
          </a:p>
          <a:p>
            <a:pPr marL="457200" lvl="0" indent="-381000" algn="l" rtl="0">
              <a:lnSpc>
                <a:spcPct val="100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The common values for n are 64, 128, 256, or 512 bits.</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2"/>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60</a:t>
            </a:fld>
            <a:endParaRPr/>
          </a:p>
        </p:txBody>
      </p:sp>
      <p:sp>
        <p:nvSpPr>
          <p:cNvPr id="480" name="Google Shape;480;p72"/>
          <p:cNvSpPr txBox="1"/>
          <p:nvPr/>
        </p:nvSpPr>
        <p:spPr>
          <a:xfrm>
            <a:off x="292825" y="111000"/>
            <a:ext cx="1944600" cy="461700"/>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 sz="2400" b="1" i="0" u="none">
                <a:solidFill>
                  <a:schemeClr val="lt1"/>
                </a:solidFill>
                <a:latin typeface="Times New Roman"/>
                <a:ea typeface="Times New Roman"/>
                <a:cs typeface="Times New Roman"/>
                <a:sym typeface="Times New Roman"/>
              </a:rPr>
              <a:t>Example</a:t>
            </a:r>
            <a:endParaRPr/>
          </a:p>
        </p:txBody>
      </p:sp>
      <p:sp>
        <p:nvSpPr>
          <p:cNvPr id="481" name="Google Shape;481;p72"/>
          <p:cNvSpPr txBox="1"/>
          <p:nvPr/>
        </p:nvSpPr>
        <p:spPr>
          <a:xfrm>
            <a:off x="228600" y="722650"/>
            <a:ext cx="8229600" cy="8310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Create a linear feedback shift register with 5 cells in which </a:t>
            </a:r>
            <a:endParaRPr/>
          </a:p>
          <a:p>
            <a:pPr marL="0" marR="0" lvl="0" indent="0" algn="just" rtl="0">
              <a:lnSpc>
                <a:spcPct val="100000"/>
              </a:lnSpc>
              <a:spcBef>
                <a:spcPts val="0"/>
              </a:spcBef>
              <a:spcAft>
                <a:spcPts val="0"/>
              </a:spcAft>
              <a:buClr>
                <a:schemeClr val="hlink"/>
              </a:buClr>
              <a:buSzPts val="2400"/>
              <a:buFont typeface="Times New Roman"/>
              <a:buNone/>
            </a:pPr>
            <a:r>
              <a:rPr lang="en" sz="2400" b="1" i="1" u="none">
                <a:solidFill>
                  <a:schemeClr val="hlink"/>
                </a:solidFill>
                <a:latin typeface="Times New Roman"/>
                <a:ea typeface="Times New Roman"/>
                <a:cs typeface="Times New Roman"/>
                <a:sym typeface="Times New Roman"/>
              </a:rPr>
              <a:t>b</a:t>
            </a:r>
            <a:r>
              <a:rPr lang="en" sz="2400" b="1" i="1" u="none" baseline="-25000">
                <a:solidFill>
                  <a:schemeClr val="hlink"/>
                </a:solidFill>
                <a:latin typeface="Times New Roman"/>
                <a:ea typeface="Times New Roman"/>
                <a:cs typeface="Times New Roman"/>
                <a:sym typeface="Times New Roman"/>
              </a:rPr>
              <a:t>5</a:t>
            </a:r>
            <a:r>
              <a:rPr lang="en" sz="2400" b="1" i="0" u="none">
                <a:solidFill>
                  <a:schemeClr val="hlink"/>
                </a:solidFill>
                <a:latin typeface="Times New Roman"/>
                <a:ea typeface="Times New Roman"/>
                <a:cs typeface="Times New Roman"/>
                <a:sym typeface="Times New Roman"/>
              </a:rPr>
              <a:t> = </a:t>
            </a:r>
            <a:r>
              <a:rPr lang="en" sz="2400" b="1" i="1" u="none">
                <a:solidFill>
                  <a:schemeClr val="hlink"/>
                </a:solidFill>
                <a:latin typeface="Times New Roman"/>
                <a:ea typeface="Times New Roman"/>
                <a:cs typeface="Times New Roman"/>
                <a:sym typeface="Times New Roman"/>
              </a:rPr>
              <a:t>b</a:t>
            </a:r>
            <a:r>
              <a:rPr lang="en" sz="2400" b="1" i="1" u="none" baseline="-25000">
                <a:solidFill>
                  <a:schemeClr val="hlink"/>
                </a:solidFill>
                <a:latin typeface="Times New Roman"/>
                <a:ea typeface="Times New Roman"/>
                <a:cs typeface="Times New Roman"/>
                <a:sym typeface="Times New Roman"/>
              </a:rPr>
              <a:t>4</a:t>
            </a:r>
            <a:r>
              <a:rPr lang="en" sz="2400" b="1" i="0" u="none">
                <a:solidFill>
                  <a:schemeClr val="hlink"/>
                </a:solidFill>
                <a:latin typeface="Times New Roman"/>
                <a:ea typeface="Times New Roman"/>
                <a:cs typeface="Times New Roman"/>
                <a:sym typeface="Times New Roman"/>
              </a:rPr>
              <a:t> </a:t>
            </a:r>
            <a:r>
              <a:rPr lang="en" sz="2400" b="1" i="0" u="none">
                <a:solidFill>
                  <a:schemeClr val="hlink"/>
                </a:solidFill>
                <a:latin typeface="Noto Sans Symbols"/>
                <a:ea typeface="Noto Sans Symbols"/>
                <a:cs typeface="Noto Sans Symbols"/>
                <a:sym typeface="Noto Sans Symbols"/>
              </a:rPr>
              <a:t>⊕</a:t>
            </a:r>
            <a:r>
              <a:rPr lang="en" sz="2400" b="1" i="0" u="none">
                <a:solidFill>
                  <a:schemeClr val="hlink"/>
                </a:solidFill>
                <a:latin typeface="Times New Roman"/>
                <a:ea typeface="Times New Roman"/>
                <a:cs typeface="Times New Roman"/>
                <a:sym typeface="Times New Roman"/>
              </a:rPr>
              <a:t> </a:t>
            </a:r>
            <a:r>
              <a:rPr lang="en" sz="2400" b="1" i="1" u="none">
                <a:solidFill>
                  <a:schemeClr val="hlink"/>
                </a:solidFill>
                <a:latin typeface="Times New Roman"/>
                <a:ea typeface="Times New Roman"/>
                <a:cs typeface="Times New Roman"/>
                <a:sym typeface="Times New Roman"/>
              </a:rPr>
              <a:t>b</a:t>
            </a:r>
            <a:r>
              <a:rPr lang="en" sz="2400" b="1" i="1" u="none" baseline="-25000">
                <a:solidFill>
                  <a:schemeClr val="hlink"/>
                </a:solidFill>
                <a:latin typeface="Times New Roman"/>
                <a:ea typeface="Times New Roman"/>
                <a:cs typeface="Times New Roman"/>
                <a:sym typeface="Times New Roman"/>
              </a:rPr>
              <a:t>2</a:t>
            </a:r>
            <a:r>
              <a:rPr lang="en" sz="2400" b="1" i="0" u="none">
                <a:solidFill>
                  <a:schemeClr val="hlink"/>
                </a:solidFill>
                <a:latin typeface="Times New Roman"/>
                <a:ea typeface="Times New Roman"/>
                <a:cs typeface="Times New Roman"/>
                <a:sym typeface="Times New Roman"/>
              </a:rPr>
              <a:t> </a:t>
            </a:r>
            <a:r>
              <a:rPr lang="en" sz="2400" b="1" i="0" u="none">
                <a:solidFill>
                  <a:schemeClr val="hlink"/>
                </a:solidFill>
                <a:latin typeface="Noto Sans Symbols"/>
                <a:ea typeface="Noto Sans Symbols"/>
                <a:cs typeface="Noto Sans Symbols"/>
                <a:sym typeface="Noto Sans Symbols"/>
              </a:rPr>
              <a:t>⊕</a:t>
            </a:r>
            <a:r>
              <a:rPr lang="en" sz="2400" b="1" i="0" u="none">
                <a:solidFill>
                  <a:schemeClr val="hlink"/>
                </a:solidFill>
                <a:latin typeface="Times New Roman"/>
                <a:ea typeface="Times New Roman"/>
                <a:cs typeface="Times New Roman"/>
                <a:sym typeface="Times New Roman"/>
              </a:rPr>
              <a:t> </a:t>
            </a:r>
            <a:r>
              <a:rPr lang="en" sz="2400" b="1" i="1" u="none">
                <a:solidFill>
                  <a:schemeClr val="hlink"/>
                </a:solidFill>
                <a:latin typeface="Times New Roman"/>
                <a:ea typeface="Times New Roman"/>
                <a:cs typeface="Times New Roman"/>
                <a:sym typeface="Times New Roman"/>
              </a:rPr>
              <a:t>b</a:t>
            </a:r>
            <a:r>
              <a:rPr lang="en" sz="2400" b="1" i="1" u="none" baseline="-25000">
                <a:solidFill>
                  <a:schemeClr val="hlink"/>
                </a:solidFill>
                <a:latin typeface="Times New Roman"/>
                <a:ea typeface="Times New Roman"/>
                <a:cs typeface="Times New Roman"/>
                <a:sym typeface="Times New Roman"/>
              </a:rPr>
              <a:t>0</a:t>
            </a:r>
            <a:r>
              <a:rPr lang="en" sz="2400" b="1" i="1" u="none" baseline="-25000">
                <a:solidFill>
                  <a:schemeClr val="dk1"/>
                </a:solidFill>
                <a:latin typeface="Times New Roman"/>
                <a:ea typeface="Times New Roman"/>
                <a:cs typeface="Times New Roman"/>
                <a:sym typeface="Times New Roman"/>
              </a:rPr>
              <a:t> </a:t>
            </a:r>
            <a:r>
              <a:rPr lang="en" sz="2400" b="1" i="0" u="none">
                <a:solidFill>
                  <a:schemeClr val="dk1"/>
                </a:solidFill>
                <a:latin typeface="Times New Roman"/>
                <a:ea typeface="Times New Roman"/>
                <a:cs typeface="Times New Roman"/>
                <a:sym typeface="Times New Roman"/>
              </a:rPr>
              <a:t>.</a:t>
            </a:r>
            <a:endParaRPr/>
          </a:p>
        </p:txBody>
      </p:sp>
      <p:sp>
        <p:nvSpPr>
          <p:cNvPr id="482" name="Google Shape;482;p72"/>
          <p:cNvSpPr txBox="1"/>
          <p:nvPr/>
        </p:nvSpPr>
        <p:spPr>
          <a:xfrm>
            <a:off x="381000" y="1703590"/>
            <a:ext cx="8229600" cy="523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800"/>
              <a:buFont typeface="Times New Roman"/>
              <a:buNone/>
            </a:pPr>
            <a:r>
              <a:rPr lang="en" sz="2800" b="1" i="0" u="none">
                <a:solidFill>
                  <a:schemeClr val="hlink"/>
                </a:solidFill>
                <a:latin typeface="Times New Roman"/>
                <a:ea typeface="Times New Roman"/>
                <a:cs typeface="Times New Roman"/>
                <a:sym typeface="Times New Roman"/>
              </a:rPr>
              <a:t>Solution</a:t>
            </a:r>
            <a:endParaRPr/>
          </a:p>
        </p:txBody>
      </p:sp>
      <p:sp>
        <p:nvSpPr>
          <p:cNvPr id="483" name="Google Shape;483;p72"/>
          <p:cNvSpPr txBox="1"/>
          <p:nvPr/>
        </p:nvSpPr>
        <p:spPr>
          <a:xfrm>
            <a:off x="381000" y="2425303"/>
            <a:ext cx="8229600" cy="19395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If </a:t>
            </a:r>
            <a:r>
              <a:rPr lang="en" sz="2400" b="1" i="1" u="none">
                <a:solidFill>
                  <a:schemeClr val="dk1"/>
                </a:solidFill>
                <a:latin typeface="Times New Roman"/>
                <a:ea typeface="Times New Roman"/>
                <a:cs typeface="Times New Roman"/>
                <a:sym typeface="Times New Roman"/>
              </a:rPr>
              <a:t>c</a:t>
            </a:r>
            <a:r>
              <a:rPr lang="en" sz="2400" b="1" i="1" u="none" baseline="-25000">
                <a:solidFill>
                  <a:schemeClr val="dk1"/>
                </a:solidFill>
                <a:latin typeface="Times New Roman"/>
                <a:ea typeface="Times New Roman"/>
                <a:cs typeface="Times New Roman"/>
                <a:sym typeface="Times New Roman"/>
              </a:rPr>
              <a:t>i</a:t>
            </a:r>
            <a:r>
              <a:rPr lang="en" sz="2400" b="1" i="0" u="none">
                <a:solidFill>
                  <a:schemeClr val="dk1"/>
                </a:solidFill>
                <a:latin typeface="Times New Roman"/>
                <a:ea typeface="Times New Roman"/>
                <a:cs typeface="Times New Roman"/>
                <a:sym typeface="Times New Roman"/>
              </a:rPr>
              <a:t> = 0, </a:t>
            </a:r>
            <a:r>
              <a:rPr lang="en" sz="2400" b="1" i="1" u="none">
                <a:solidFill>
                  <a:schemeClr val="dk1"/>
                </a:solidFill>
                <a:latin typeface="Times New Roman"/>
                <a:ea typeface="Times New Roman"/>
                <a:cs typeface="Times New Roman"/>
                <a:sym typeface="Times New Roman"/>
              </a:rPr>
              <a:t>b</a:t>
            </a:r>
            <a:r>
              <a:rPr lang="en" sz="2400" b="1" i="1" u="none" baseline="-25000">
                <a:solidFill>
                  <a:schemeClr val="dk1"/>
                </a:solidFill>
                <a:latin typeface="Times New Roman"/>
                <a:ea typeface="Times New Roman"/>
                <a:cs typeface="Times New Roman"/>
                <a:sym typeface="Times New Roman"/>
              </a:rPr>
              <a:t>i</a:t>
            </a:r>
            <a:r>
              <a:rPr lang="en" sz="2400" b="1" i="0" u="none">
                <a:solidFill>
                  <a:schemeClr val="dk1"/>
                </a:solidFill>
                <a:latin typeface="Times New Roman"/>
                <a:ea typeface="Times New Roman"/>
                <a:cs typeface="Times New Roman"/>
                <a:sym typeface="Times New Roman"/>
              </a:rPr>
              <a:t> has no role in calculation of </a:t>
            </a:r>
            <a:r>
              <a:rPr lang="en" sz="2400" b="1" i="1" u="none">
                <a:solidFill>
                  <a:schemeClr val="dk1"/>
                </a:solidFill>
                <a:latin typeface="Times New Roman"/>
                <a:ea typeface="Times New Roman"/>
                <a:cs typeface="Times New Roman"/>
                <a:sym typeface="Times New Roman"/>
              </a:rPr>
              <a:t>b</a:t>
            </a:r>
            <a:r>
              <a:rPr lang="en" sz="2400" b="1" i="1" u="none" baseline="-25000">
                <a:solidFill>
                  <a:schemeClr val="dk1"/>
                </a:solidFill>
                <a:latin typeface="Times New Roman"/>
                <a:ea typeface="Times New Roman"/>
                <a:cs typeface="Times New Roman"/>
                <a:sym typeface="Times New Roman"/>
              </a:rPr>
              <a:t>m</a:t>
            </a:r>
            <a:r>
              <a:rPr lang="en" sz="2400" b="1" i="0" u="none">
                <a:solidFill>
                  <a:schemeClr val="dk1"/>
                </a:solidFill>
                <a:latin typeface="Times New Roman"/>
                <a:ea typeface="Times New Roman"/>
                <a:cs typeface="Times New Roman"/>
                <a:sym typeface="Times New Roman"/>
              </a:rPr>
              <a:t>. This means that </a:t>
            </a:r>
            <a:r>
              <a:rPr lang="en" sz="2400" b="1" i="1" u="none">
                <a:solidFill>
                  <a:schemeClr val="dk1"/>
                </a:solidFill>
                <a:latin typeface="Times New Roman"/>
                <a:ea typeface="Times New Roman"/>
                <a:cs typeface="Times New Roman"/>
                <a:sym typeface="Times New Roman"/>
              </a:rPr>
              <a:t>b</a:t>
            </a:r>
            <a:r>
              <a:rPr lang="en" sz="2400" b="1" i="1" u="none" baseline="-25000">
                <a:solidFill>
                  <a:schemeClr val="dk1"/>
                </a:solidFill>
                <a:latin typeface="Times New Roman"/>
                <a:ea typeface="Times New Roman"/>
                <a:cs typeface="Times New Roman"/>
                <a:sym typeface="Times New Roman"/>
              </a:rPr>
              <a:t>i</a:t>
            </a:r>
            <a:r>
              <a:rPr lang="en" sz="2400" b="1" i="0" u="none">
                <a:solidFill>
                  <a:schemeClr val="dk1"/>
                </a:solidFill>
                <a:latin typeface="Times New Roman"/>
                <a:ea typeface="Times New Roman"/>
                <a:cs typeface="Times New Roman"/>
                <a:sym typeface="Times New Roman"/>
              </a:rPr>
              <a:t> is not connected to the feedback function. If </a:t>
            </a:r>
            <a:r>
              <a:rPr lang="en" sz="2400" b="1" i="1" u="none">
                <a:solidFill>
                  <a:schemeClr val="dk1"/>
                </a:solidFill>
                <a:latin typeface="Times New Roman"/>
                <a:ea typeface="Times New Roman"/>
                <a:cs typeface="Times New Roman"/>
                <a:sym typeface="Times New Roman"/>
              </a:rPr>
              <a:t>c</a:t>
            </a:r>
            <a:r>
              <a:rPr lang="en" sz="2400" b="1" i="1" u="none" baseline="-25000">
                <a:solidFill>
                  <a:schemeClr val="dk1"/>
                </a:solidFill>
                <a:latin typeface="Times New Roman"/>
                <a:ea typeface="Times New Roman"/>
                <a:cs typeface="Times New Roman"/>
                <a:sym typeface="Times New Roman"/>
              </a:rPr>
              <a:t>i</a:t>
            </a:r>
            <a:r>
              <a:rPr lang="en" sz="2400" b="1" i="0" u="none">
                <a:solidFill>
                  <a:schemeClr val="dk1"/>
                </a:solidFill>
                <a:latin typeface="Times New Roman"/>
                <a:ea typeface="Times New Roman"/>
                <a:cs typeface="Times New Roman"/>
                <a:sym typeface="Times New Roman"/>
              </a:rPr>
              <a:t> = 1, </a:t>
            </a:r>
            <a:r>
              <a:rPr lang="en" sz="2400" b="1" i="1" u="none">
                <a:solidFill>
                  <a:schemeClr val="dk1"/>
                </a:solidFill>
                <a:latin typeface="Times New Roman"/>
                <a:ea typeface="Times New Roman"/>
                <a:cs typeface="Times New Roman"/>
                <a:sym typeface="Times New Roman"/>
              </a:rPr>
              <a:t>b</a:t>
            </a:r>
            <a:r>
              <a:rPr lang="en" sz="2400" b="1" i="1" u="none" baseline="-25000">
                <a:solidFill>
                  <a:schemeClr val="dk1"/>
                </a:solidFill>
                <a:latin typeface="Times New Roman"/>
                <a:ea typeface="Times New Roman"/>
                <a:cs typeface="Times New Roman"/>
                <a:sym typeface="Times New Roman"/>
              </a:rPr>
              <a:t>i</a:t>
            </a:r>
            <a:r>
              <a:rPr lang="en" sz="2400" b="1" i="0" u="none">
                <a:solidFill>
                  <a:schemeClr val="dk1"/>
                </a:solidFill>
                <a:latin typeface="Times New Roman"/>
                <a:ea typeface="Times New Roman"/>
                <a:cs typeface="Times New Roman"/>
                <a:sym typeface="Times New Roman"/>
              </a:rPr>
              <a:t> is involved in calculation of bm. In this example, c1 and c3 are 0’s, which means that we have only three connections. Figure 5.24 shows the design.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3"/>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61</a:t>
            </a:fld>
            <a:endParaRPr/>
          </a:p>
        </p:txBody>
      </p:sp>
      <p:sp>
        <p:nvSpPr>
          <p:cNvPr id="489" name="Google Shape;489;p73"/>
          <p:cNvSpPr txBox="1"/>
          <p:nvPr/>
        </p:nvSpPr>
        <p:spPr>
          <a:xfrm>
            <a:off x="904975" y="400050"/>
            <a:ext cx="4319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LSFR for Example</a:t>
            </a:r>
            <a:endParaRPr/>
          </a:p>
        </p:txBody>
      </p:sp>
      <p:pic>
        <p:nvPicPr>
          <p:cNvPr id="490" name="Google Shape;490;p73"/>
          <p:cNvPicPr preferRelativeResize="0"/>
          <p:nvPr/>
        </p:nvPicPr>
        <p:blipFill rotWithShape="1">
          <a:blip r:embed="rId3">
            <a:alphaModFix/>
          </a:blip>
          <a:srcRect/>
          <a:stretch/>
        </p:blipFill>
        <p:spPr>
          <a:xfrm>
            <a:off x="959875" y="1181725"/>
            <a:ext cx="7368800" cy="1768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4"/>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62</a:t>
            </a:fld>
            <a:endParaRPr/>
          </a:p>
        </p:txBody>
      </p:sp>
      <p:sp>
        <p:nvSpPr>
          <p:cNvPr id="496" name="Google Shape;496;p74"/>
          <p:cNvSpPr txBox="1"/>
          <p:nvPr/>
        </p:nvSpPr>
        <p:spPr>
          <a:xfrm>
            <a:off x="228600" y="842963"/>
            <a:ext cx="8686800" cy="9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In a </a:t>
            </a:r>
            <a:r>
              <a:rPr lang="en" sz="2800" b="1" i="1">
                <a:solidFill>
                  <a:schemeClr val="dk1"/>
                </a:solidFill>
                <a:latin typeface="Times New Roman"/>
                <a:ea typeface="Times New Roman"/>
                <a:cs typeface="Times New Roman"/>
                <a:sym typeface="Times New Roman"/>
              </a:rPr>
              <a:t>non synchronous</a:t>
            </a:r>
            <a:r>
              <a:rPr lang="en" sz="2800" b="1" i="1" u="none">
                <a:solidFill>
                  <a:schemeClr val="dk1"/>
                </a:solidFill>
                <a:latin typeface="Times New Roman"/>
                <a:ea typeface="Times New Roman"/>
                <a:cs typeface="Times New Roman"/>
                <a:sym typeface="Times New Roman"/>
              </a:rPr>
              <a:t> stream cipher, each key in the key stream depends on previous plaintext or ciphertext.</a:t>
            </a:r>
            <a:endParaRPr/>
          </a:p>
        </p:txBody>
      </p:sp>
      <p:sp>
        <p:nvSpPr>
          <p:cNvPr id="497" name="Google Shape;497;p74"/>
          <p:cNvSpPr txBox="1"/>
          <p:nvPr/>
        </p:nvSpPr>
        <p:spPr>
          <a:xfrm>
            <a:off x="1143000" y="0"/>
            <a:ext cx="6780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Nonsynchronous Stream Ciphers</a:t>
            </a:r>
            <a:endParaRPr/>
          </a:p>
        </p:txBody>
      </p:sp>
      <p:sp>
        <p:nvSpPr>
          <p:cNvPr id="498" name="Google Shape;498;p74"/>
          <p:cNvSpPr txBox="1"/>
          <p:nvPr/>
        </p:nvSpPr>
        <p:spPr>
          <a:xfrm>
            <a:off x="457200" y="2228850"/>
            <a:ext cx="8077200" cy="954300"/>
          </a:xfrm>
          <a:prstGeom prst="rect">
            <a:avLst/>
          </a:prstGeom>
          <a:solidFill>
            <a:srgbClr val="99FF3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imes New Roman"/>
              <a:buNone/>
            </a:pPr>
            <a:r>
              <a:rPr lang="en" sz="2800" b="1" i="0" u="none">
                <a:solidFill>
                  <a:schemeClr val="dk1"/>
                </a:solidFill>
                <a:latin typeface="Times New Roman"/>
                <a:ea typeface="Times New Roman"/>
                <a:cs typeface="Times New Roman"/>
                <a:sym typeface="Times New Roman"/>
              </a:rPr>
              <a:t>In a </a:t>
            </a:r>
            <a:r>
              <a:rPr lang="en" sz="2800" b="1">
                <a:solidFill>
                  <a:schemeClr val="dk1"/>
                </a:solidFill>
                <a:latin typeface="Times New Roman"/>
                <a:ea typeface="Times New Roman"/>
                <a:cs typeface="Times New Roman"/>
                <a:sym typeface="Times New Roman"/>
              </a:rPr>
              <a:t>non synchronous</a:t>
            </a:r>
            <a:r>
              <a:rPr lang="en" sz="2800" b="1" i="0" u="none">
                <a:solidFill>
                  <a:schemeClr val="dk1"/>
                </a:solidFill>
                <a:latin typeface="Times New Roman"/>
                <a:ea typeface="Times New Roman"/>
                <a:cs typeface="Times New Roman"/>
                <a:sym typeface="Times New Roman"/>
              </a:rPr>
              <a:t> stream cipher, the key depends on either the plaintext or ciphertext.</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5"/>
          <p:cNvSpPr txBox="1">
            <a:spLocks noGrp="1"/>
          </p:cNvSpPr>
          <p:nvPr>
            <p:ph type="title"/>
          </p:nvPr>
        </p:nvSpPr>
        <p:spPr>
          <a:xfrm>
            <a:off x="396725" y="2579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100000"/>
              <a:buFont typeface="Arial"/>
              <a:buNone/>
            </a:pPr>
            <a:r>
              <a:rPr lang="en" sz="4400" b="1"/>
              <a:t>Data Encryption Standard (DES)</a:t>
            </a:r>
            <a:endParaRPr/>
          </a:p>
        </p:txBody>
      </p:sp>
      <p:sp>
        <p:nvSpPr>
          <p:cNvPr id="504" name="Google Shape;504;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just" rtl="0">
              <a:lnSpc>
                <a:spcPct val="100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The Data Encryption Standard (DES) is a symmetric-key block cipher published by the National Institute of Standards and Technology (NIST).</a:t>
            </a:r>
            <a:endParaRPr sz="2400">
              <a:solidFill>
                <a:schemeClr val="dk1"/>
              </a:solidFill>
              <a:latin typeface="Times New Roman"/>
              <a:ea typeface="Times New Roman"/>
              <a:cs typeface="Times New Roman"/>
              <a:sym typeface="Times New Roman"/>
            </a:endParaRPr>
          </a:p>
          <a:p>
            <a:pPr marL="457200" lvl="0" indent="-381000" algn="just" rtl="0">
              <a:lnSpc>
                <a:spcPct val="100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In 1973, NIST published a request for proposals for a national symmetric-key cryptosystem. </a:t>
            </a:r>
            <a:endParaRPr sz="2400">
              <a:solidFill>
                <a:schemeClr val="dk1"/>
              </a:solidFill>
              <a:latin typeface="Times New Roman"/>
              <a:ea typeface="Times New Roman"/>
              <a:cs typeface="Times New Roman"/>
              <a:sym typeface="Times New Roman"/>
            </a:endParaRPr>
          </a:p>
          <a:p>
            <a:pPr marL="457200" lvl="0" indent="-381000" algn="just" rtl="0">
              <a:lnSpc>
                <a:spcPct val="100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A proposal from IBM, a modification of a project called Lucifer, was accepted as DES. </a:t>
            </a:r>
            <a:endParaRPr sz="2400">
              <a:solidFill>
                <a:schemeClr val="dk1"/>
              </a:solidFill>
              <a:latin typeface="Times New Roman"/>
              <a:ea typeface="Times New Roman"/>
              <a:cs typeface="Times New Roman"/>
              <a:sym typeface="Times New Roman"/>
            </a:endParaRPr>
          </a:p>
          <a:p>
            <a:pPr marL="457200" lvl="0" indent="-381000" algn="just" rtl="0">
              <a:lnSpc>
                <a:spcPct val="100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DES was published in the Federal Register in March 1975 as a draft of the Federal Information Processing Standard (FIPS).</a:t>
            </a:r>
            <a:endParaRPr sz="2400">
              <a:solidFill>
                <a:schemeClr val="dk1"/>
              </a:solidFill>
              <a:latin typeface="Times New Roman"/>
              <a:ea typeface="Times New Roman"/>
              <a:cs typeface="Times New Roman"/>
              <a:sym typeface="Times New Roman"/>
            </a:endParaRPr>
          </a:p>
          <a:p>
            <a:pPr marL="0" lvl="0" indent="0" algn="just" rtl="0">
              <a:lnSpc>
                <a:spcPct val="80000"/>
              </a:lnSpc>
              <a:spcBef>
                <a:spcPts val="0"/>
              </a:spcBef>
              <a:spcAft>
                <a:spcPts val="0"/>
              </a:spcAft>
              <a:buClr>
                <a:schemeClr val="dk1"/>
              </a:buClr>
              <a:buSzPts val="1018"/>
              <a:buFont typeface="Times New Roman"/>
              <a:buNone/>
            </a:pPr>
            <a:endParaRPr sz="24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6"/>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64</a:t>
            </a:fld>
            <a:endParaRPr/>
          </a:p>
        </p:txBody>
      </p:sp>
      <p:sp>
        <p:nvSpPr>
          <p:cNvPr id="510" name="Google Shape;510;p76"/>
          <p:cNvSpPr txBox="1"/>
          <p:nvPr/>
        </p:nvSpPr>
        <p:spPr>
          <a:xfrm>
            <a:off x="228600" y="742950"/>
            <a:ext cx="8686800" cy="523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DES is a block cipher, as shown in Fig</a:t>
            </a:r>
            <a:endParaRPr/>
          </a:p>
        </p:txBody>
      </p:sp>
      <p:sp>
        <p:nvSpPr>
          <p:cNvPr id="511" name="Google Shape;511;p76"/>
          <p:cNvSpPr txBox="1"/>
          <p:nvPr/>
        </p:nvSpPr>
        <p:spPr>
          <a:xfrm>
            <a:off x="1731962" y="1543050"/>
            <a:ext cx="5519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Encryption and decryption with DES</a:t>
            </a:r>
            <a:endParaRPr/>
          </a:p>
        </p:txBody>
      </p:sp>
      <p:pic>
        <p:nvPicPr>
          <p:cNvPr id="512" name="Google Shape;512;p76"/>
          <p:cNvPicPr preferRelativeResize="0"/>
          <p:nvPr/>
        </p:nvPicPr>
        <p:blipFill rotWithShape="1">
          <a:blip r:embed="rId3">
            <a:alphaModFix/>
          </a:blip>
          <a:srcRect/>
          <a:stretch/>
        </p:blipFill>
        <p:spPr>
          <a:xfrm>
            <a:off x="295275" y="2336006"/>
            <a:ext cx="6293643" cy="20645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7"/>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65</a:t>
            </a:fld>
            <a:endParaRPr/>
          </a:p>
        </p:txBody>
      </p:sp>
      <p:sp>
        <p:nvSpPr>
          <p:cNvPr id="518" name="Google Shape;518;p77"/>
          <p:cNvSpPr txBox="1"/>
          <p:nvPr/>
        </p:nvSpPr>
        <p:spPr>
          <a:xfrm>
            <a:off x="228600" y="171450"/>
            <a:ext cx="4430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DES STRUCTURE</a:t>
            </a:r>
            <a:endParaRPr/>
          </a:p>
        </p:txBody>
      </p:sp>
      <p:sp>
        <p:nvSpPr>
          <p:cNvPr id="519" name="Google Shape;519;p77"/>
          <p:cNvSpPr txBox="1"/>
          <p:nvPr/>
        </p:nvSpPr>
        <p:spPr>
          <a:xfrm>
            <a:off x="8229600" y="4800600"/>
            <a:ext cx="184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20" name="Google Shape;520;p77"/>
          <p:cNvSpPr txBox="1"/>
          <p:nvPr/>
        </p:nvSpPr>
        <p:spPr>
          <a:xfrm>
            <a:off x="228600" y="857250"/>
            <a:ext cx="8229600" cy="13854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encryption process is made of two permutations (P-boxes), which we call initial and final permutations, and sixteen Feistel rounds.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8"/>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66</a:t>
            </a:fld>
            <a:endParaRPr/>
          </a:p>
        </p:txBody>
      </p:sp>
      <p:sp>
        <p:nvSpPr>
          <p:cNvPr id="526" name="Google Shape;526;p78"/>
          <p:cNvSpPr txBox="1"/>
          <p:nvPr/>
        </p:nvSpPr>
        <p:spPr>
          <a:xfrm>
            <a:off x="8229600" y="4800600"/>
            <a:ext cx="184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pic>
        <p:nvPicPr>
          <p:cNvPr id="527" name="Google Shape;527;p78"/>
          <p:cNvPicPr preferRelativeResize="0"/>
          <p:nvPr/>
        </p:nvPicPr>
        <p:blipFill rotWithShape="1">
          <a:blip r:embed="rId3">
            <a:alphaModFix/>
          </a:blip>
          <a:srcRect/>
          <a:stretch/>
        </p:blipFill>
        <p:spPr>
          <a:xfrm>
            <a:off x="1615325" y="669175"/>
            <a:ext cx="5628076" cy="4188575"/>
          </a:xfrm>
          <a:prstGeom prst="rect">
            <a:avLst/>
          </a:prstGeom>
          <a:noFill/>
          <a:ln>
            <a:noFill/>
          </a:ln>
        </p:spPr>
      </p:pic>
      <p:sp>
        <p:nvSpPr>
          <p:cNvPr id="528" name="Google Shape;528;p78"/>
          <p:cNvSpPr txBox="1"/>
          <p:nvPr/>
        </p:nvSpPr>
        <p:spPr>
          <a:xfrm>
            <a:off x="1905000" y="96850"/>
            <a:ext cx="4341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800" b="1" u="none">
                <a:solidFill>
                  <a:schemeClr val="dk1"/>
                </a:solidFill>
                <a:latin typeface="Times New Roman"/>
                <a:ea typeface="Times New Roman"/>
                <a:cs typeface="Times New Roman"/>
                <a:sym typeface="Times New Roman"/>
              </a:rPr>
              <a:t>General structure of DES</a:t>
            </a:r>
            <a:endParaRPr sz="22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9"/>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67</a:t>
            </a:fld>
            <a:endParaRPr/>
          </a:p>
        </p:txBody>
      </p:sp>
      <p:sp>
        <p:nvSpPr>
          <p:cNvPr id="534" name="Google Shape;534;p79"/>
          <p:cNvSpPr txBox="1"/>
          <p:nvPr/>
        </p:nvSpPr>
        <p:spPr>
          <a:xfrm>
            <a:off x="228600" y="685800"/>
            <a:ext cx="8686800" cy="5850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pic>
        <p:nvPicPr>
          <p:cNvPr id="535" name="Google Shape;535;p79"/>
          <p:cNvPicPr preferRelativeResize="0"/>
          <p:nvPr/>
        </p:nvPicPr>
        <p:blipFill rotWithShape="1">
          <a:blip r:embed="rId3">
            <a:alphaModFix/>
          </a:blip>
          <a:srcRect/>
          <a:stretch/>
        </p:blipFill>
        <p:spPr>
          <a:xfrm>
            <a:off x="1227700" y="1167550"/>
            <a:ext cx="5939201" cy="3744400"/>
          </a:xfrm>
          <a:prstGeom prst="rect">
            <a:avLst/>
          </a:prstGeom>
          <a:noFill/>
          <a:ln>
            <a:noFill/>
          </a:ln>
        </p:spPr>
      </p:pic>
      <p:sp>
        <p:nvSpPr>
          <p:cNvPr id="536" name="Google Shape;536;p79"/>
          <p:cNvSpPr txBox="1"/>
          <p:nvPr/>
        </p:nvSpPr>
        <p:spPr>
          <a:xfrm>
            <a:off x="1227700" y="402875"/>
            <a:ext cx="6064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400" b="1" u="none">
                <a:solidFill>
                  <a:schemeClr val="dk1"/>
                </a:solidFill>
                <a:latin typeface="Times New Roman"/>
                <a:ea typeface="Times New Roman"/>
                <a:cs typeface="Times New Roman"/>
                <a:sym typeface="Times New Roman"/>
              </a:rPr>
              <a:t>Initial and final permutation steps in DES</a:t>
            </a:r>
            <a:endParaRPr sz="18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0"/>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68</a:t>
            </a:fld>
            <a:endParaRPr/>
          </a:p>
        </p:txBody>
      </p:sp>
      <p:sp>
        <p:nvSpPr>
          <p:cNvPr id="542" name="Google Shape;542;p80"/>
          <p:cNvSpPr txBox="1"/>
          <p:nvPr/>
        </p:nvSpPr>
        <p:spPr>
          <a:xfrm>
            <a:off x="1635374" y="296600"/>
            <a:ext cx="55314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700" b="1" u="none">
                <a:solidFill>
                  <a:schemeClr val="dk1"/>
                </a:solidFill>
                <a:latin typeface="Times New Roman"/>
                <a:ea typeface="Times New Roman"/>
                <a:cs typeface="Times New Roman"/>
                <a:sym typeface="Times New Roman"/>
              </a:rPr>
              <a:t>Initial and final permutation tables</a:t>
            </a:r>
            <a:endParaRPr sz="2100"/>
          </a:p>
        </p:txBody>
      </p:sp>
      <p:pic>
        <p:nvPicPr>
          <p:cNvPr id="543" name="Google Shape;543;p80"/>
          <p:cNvPicPr preferRelativeResize="0"/>
          <p:nvPr/>
        </p:nvPicPr>
        <p:blipFill rotWithShape="1">
          <a:blip r:embed="rId3">
            <a:alphaModFix/>
          </a:blip>
          <a:srcRect/>
          <a:stretch/>
        </p:blipFill>
        <p:spPr>
          <a:xfrm>
            <a:off x="1150925" y="1231850"/>
            <a:ext cx="6876678" cy="3160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1"/>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69</a:t>
            </a:fld>
            <a:endParaRPr/>
          </a:p>
        </p:txBody>
      </p:sp>
      <p:sp>
        <p:nvSpPr>
          <p:cNvPr id="549" name="Google Shape;549;p81"/>
          <p:cNvSpPr txBox="1"/>
          <p:nvPr/>
        </p:nvSpPr>
        <p:spPr>
          <a:xfrm>
            <a:off x="154587" y="123750"/>
            <a:ext cx="1792200" cy="461700"/>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 sz="2400" b="1" i="0" u="none">
                <a:solidFill>
                  <a:schemeClr val="lt1"/>
                </a:solidFill>
                <a:latin typeface="Times New Roman"/>
                <a:ea typeface="Times New Roman"/>
                <a:cs typeface="Times New Roman"/>
                <a:sym typeface="Times New Roman"/>
              </a:rPr>
              <a:t>Example </a:t>
            </a:r>
            <a:endParaRPr/>
          </a:p>
        </p:txBody>
      </p:sp>
      <p:sp>
        <p:nvSpPr>
          <p:cNvPr id="550" name="Google Shape;550;p81"/>
          <p:cNvSpPr txBox="1"/>
          <p:nvPr/>
        </p:nvSpPr>
        <p:spPr>
          <a:xfrm>
            <a:off x="154575" y="773709"/>
            <a:ext cx="8229600" cy="8310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Find the output of the final permutation box when the input is given in hexadecimal as:</a:t>
            </a:r>
            <a:endParaRPr/>
          </a:p>
        </p:txBody>
      </p:sp>
      <p:sp>
        <p:nvSpPr>
          <p:cNvPr id="551" name="Google Shape;551;p81"/>
          <p:cNvSpPr txBox="1"/>
          <p:nvPr/>
        </p:nvSpPr>
        <p:spPr>
          <a:xfrm>
            <a:off x="228600" y="2888456"/>
            <a:ext cx="8229600" cy="12006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Only bit 25 and bit 63 are 1s; the other bits are 0s. In the final permutation, bit 25 becomes bit 64 and bit 63 becomes bit 15. The result is</a:t>
            </a:r>
            <a:endParaRPr/>
          </a:p>
        </p:txBody>
      </p:sp>
      <p:sp>
        <p:nvSpPr>
          <p:cNvPr id="552" name="Google Shape;552;p81"/>
          <p:cNvSpPr txBox="1"/>
          <p:nvPr/>
        </p:nvSpPr>
        <p:spPr>
          <a:xfrm>
            <a:off x="228600" y="2322613"/>
            <a:ext cx="8229600" cy="4617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 sz="2400" b="1" i="0" u="none">
                <a:solidFill>
                  <a:schemeClr val="hlink"/>
                </a:solidFill>
                <a:latin typeface="Times New Roman"/>
                <a:ea typeface="Times New Roman"/>
                <a:cs typeface="Times New Roman"/>
                <a:sym typeface="Times New Roman"/>
              </a:rPr>
              <a:t>Solution</a:t>
            </a:r>
            <a:endParaRPr/>
          </a:p>
        </p:txBody>
      </p:sp>
      <p:pic>
        <p:nvPicPr>
          <p:cNvPr id="553" name="Google Shape;553;p81"/>
          <p:cNvPicPr preferRelativeResize="0"/>
          <p:nvPr/>
        </p:nvPicPr>
        <p:blipFill rotWithShape="1">
          <a:blip r:embed="rId3">
            <a:alphaModFix/>
          </a:blip>
          <a:srcRect/>
          <a:stretch/>
        </p:blipFill>
        <p:spPr>
          <a:xfrm>
            <a:off x="1094150" y="4258850"/>
            <a:ext cx="3927687" cy="541750"/>
          </a:xfrm>
          <a:prstGeom prst="rect">
            <a:avLst/>
          </a:prstGeom>
          <a:noFill/>
          <a:ln>
            <a:noFill/>
          </a:ln>
        </p:spPr>
      </p:pic>
      <p:pic>
        <p:nvPicPr>
          <p:cNvPr id="554" name="Google Shape;554;p81"/>
          <p:cNvPicPr preferRelativeResize="0"/>
          <p:nvPr/>
        </p:nvPicPr>
        <p:blipFill rotWithShape="1">
          <a:blip r:embed="rId4">
            <a:alphaModFix/>
          </a:blip>
          <a:srcRect/>
          <a:stretch/>
        </p:blipFill>
        <p:spPr>
          <a:xfrm>
            <a:off x="502650" y="1663426"/>
            <a:ext cx="4530323" cy="555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2"/>
                                        </p:tgtEl>
                                        <p:attrNameLst>
                                          <p:attrName>style.visibility</p:attrName>
                                        </p:attrNameLst>
                                      </p:cBhvr>
                                      <p:to>
                                        <p:strVal val="visible"/>
                                      </p:to>
                                    </p:set>
                                    <p:anim calcmode="lin" valueType="num">
                                      <p:cBhvr additive="base">
                                        <p:cTn id="7" dur="500"/>
                                        <p:tgtEl>
                                          <p:spTgt spid="5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1"/>
                                        </p:tgtEl>
                                        <p:attrNameLst>
                                          <p:attrName>style.visibility</p:attrName>
                                        </p:attrNameLst>
                                      </p:cBhvr>
                                      <p:to>
                                        <p:strVal val="visible"/>
                                      </p:to>
                                    </p:set>
                                    <p:anim calcmode="lin" valueType="num">
                                      <p:cBhvr additive="base">
                                        <p:cTn id="12" dur="500"/>
                                        <p:tgtEl>
                                          <p:spTgt spid="55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53"/>
                                        </p:tgtEl>
                                        <p:attrNameLst>
                                          <p:attrName>style.visibility</p:attrName>
                                        </p:attrNameLst>
                                      </p:cBhvr>
                                      <p:to>
                                        <p:strVal val="visible"/>
                                      </p:to>
                                    </p:set>
                                    <p:anim calcmode="lin" valueType="num">
                                      <p:cBhvr additive="base">
                                        <p:cTn id="17" dur="500"/>
                                        <p:tgtEl>
                                          <p:spTgt spid="5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181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Substitution or Transposition</a:t>
            </a:r>
            <a:endParaRPr/>
          </a:p>
        </p:txBody>
      </p:sp>
      <p:sp>
        <p:nvSpPr>
          <p:cNvPr id="90" name="Google Shape;90;p19"/>
          <p:cNvSpPr txBox="1">
            <a:spLocks noGrp="1"/>
          </p:cNvSpPr>
          <p:nvPr>
            <p:ph type="body" idx="1"/>
          </p:nvPr>
        </p:nvSpPr>
        <p:spPr>
          <a:xfrm>
            <a:off x="311700" y="807650"/>
            <a:ext cx="8520600" cy="3761100"/>
          </a:xfrm>
          <a:prstGeom prst="rect">
            <a:avLst/>
          </a:prstGeom>
        </p:spPr>
        <p:txBody>
          <a:bodyPr spcFirstLastPara="1" wrap="square" lIns="91425" tIns="91425" rIns="91425" bIns="91425" anchor="t" anchorCtr="0">
            <a:normAutofit/>
          </a:bodyPr>
          <a:lstStyle/>
          <a:p>
            <a:pPr marL="457200" lvl="0" indent="-381000" algn="l" rtl="0">
              <a:lnSpc>
                <a:spcPct val="100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A modern block cipher can be designed to act as a substitution cipher or a transposition cipher. </a:t>
            </a:r>
            <a:endParaRPr sz="2400">
              <a:solidFill>
                <a:schemeClr val="dk1"/>
              </a:solidFill>
              <a:latin typeface="Times New Roman"/>
              <a:ea typeface="Times New Roman"/>
              <a:cs typeface="Times New Roman"/>
              <a:sym typeface="Times New Roman"/>
            </a:endParaRPr>
          </a:p>
          <a:p>
            <a:pPr marL="457200" lvl="0" indent="-381000" algn="l" rtl="0">
              <a:lnSpc>
                <a:spcPct val="100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This is the same idea as is used in traditional ciphers, except that the symbols to be substituted or transposed are bits instead of characters.</a:t>
            </a:r>
            <a:endParaRPr sz="2400">
              <a:solidFill>
                <a:schemeClr val="dk1"/>
              </a:solidFill>
              <a:latin typeface="Times New Roman"/>
              <a:ea typeface="Times New Roman"/>
              <a:cs typeface="Times New Roman"/>
              <a:sym typeface="Times New Roman"/>
            </a:endParaRPr>
          </a:p>
          <a:p>
            <a:pPr marL="457200" lvl="0" indent="-381000" algn="l" rtl="0">
              <a:lnSpc>
                <a:spcPct val="100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Modern block ciphers are designed as substitution ciphers because the inherent characteristics of transposition (preserving the number of 1’s or 0’s) makes the cipher vulnerable to exhaustive-search attacks, as the next example shows.</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2"/>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70</a:t>
            </a:fld>
            <a:endParaRPr/>
          </a:p>
        </p:txBody>
      </p:sp>
      <p:sp>
        <p:nvSpPr>
          <p:cNvPr id="560" name="Google Shape;560;p82"/>
          <p:cNvSpPr txBox="1"/>
          <p:nvPr/>
        </p:nvSpPr>
        <p:spPr>
          <a:xfrm>
            <a:off x="228600" y="143125"/>
            <a:ext cx="1792200" cy="461700"/>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 sz="2400" b="1" i="0" u="none">
                <a:solidFill>
                  <a:schemeClr val="lt1"/>
                </a:solidFill>
                <a:latin typeface="Times New Roman"/>
                <a:ea typeface="Times New Roman"/>
                <a:cs typeface="Times New Roman"/>
                <a:sym typeface="Times New Roman"/>
              </a:rPr>
              <a:t>Example </a:t>
            </a:r>
            <a:endParaRPr/>
          </a:p>
        </p:txBody>
      </p:sp>
      <p:sp>
        <p:nvSpPr>
          <p:cNvPr id="561" name="Google Shape;561;p82"/>
          <p:cNvSpPr txBox="1"/>
          <p:nvPr/>
        </p:nvSpPr>
        <p:spPr>
          <a:xfrm>
            <a:off x="194575" y="678563"/>
            <a:ext cx="8229600" cy="12006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Prove that the initial and final permutations are the inverse of each other by finding the output of the initial permutation if the input is</a:t>
            </a:r>
            <a:endParaRPr/>
          </a:p>
        </p:txBody>
      </p:sp>
      <p:sp>
        <p:nvSpPr>
          <p:cNvPr id="562" name="Google Shape;562;p82"/>
          <p:cNvSpPr txBox="1"/>
          <p:nvPr/>
        </p:nvSpPr>
        <p:spPr>
          <a:xfrm>
            <a:off x="279600" y="2743575"/>
            <a:ext cx="8229600" cy="19395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The input has only two 1s; the output must also have only two 1s. Using Table 6.1, we can find the output related to these two bits. Bit 15 in the input becomes bit 63 in the output. Bit 64 in the input becomes bit 25 in the output. So the output has only two 1s, bit 25 and bit 63. The result in hexadecimal is</a:t>
            </a:r>
            <a:endParaRPr/>
          </a:p>
        </p:txBody>
      </p:sp>
      <p:sp>
        <p:nvSpPr>
          <p:cNvPr id="563" name="Google Shape;563;p82"/>
          <p:cNvSpPr txBox="1"/>
          <p:nvPr/>
        </p:nvSpPr>
        <p:spPr>
          <a:xfrm>
            <a:off x="279600" y="2357888"/>
            <a:ext cx="8229600" cy="4617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 sz="2400" b="1" i="0" u="none">
                <a:solidFill>
                  <a:schemeClr val="hlink"/>
                </a:solidFill>
                <a:latin typeface="Times New Roman"/>
                <a:ea typeface="Times New Roman"/>
                <a:cs typeface="Times New Roman"/>
                <a:sym typeface="Times New Roman"/>
              </a:rPr>
              <a:t>Solution</a:t>
            </a:r>
            <a:endParaRPr/>
          </a:p>
        </p:txBody>
      </p:sp>
      <p:pic>
        <p:nvPicPr>
          <p:cNvPr id="564" name="Google Shape;564;p82"/>
          <p:cNvPicPr preferRelativeResize="0"/>
          <p:nvPr/>
        </p:nvPicPr>
        <p:blipFill rotWithShape="1">
          <a:blip r:embed="rId3">
            <a:alphaModFix/>
          </a:blip>
          <a:srcRect/>
          <a:stretch/>
        </p:blipFill>
        <p:spPr>
          <a:xfrm>
            <a:off x="1068825" y="1810650"/>
            <a:ext cx="3347325" cy="461700"/>
          </a:xfrm>
          <a:prstGeom prst="rect">
            <a:avLst/>
          </a:prstGeom>
          <a:noFill/>
          <a:ln>
            <a:noFill/>
          </a:ln>
        </p:spPr>
      </p:pic>
      <p:pic>
        <p:nvPicPr>
          <p:cNvPr id="565" name="Google Shape;565;p82"/>
          <p:cNvPicPr preferRelativeResize="0"/>
          <p:nvPr/>
        </p:nvPicPr>
        <p:blipFill rotWithShape="1">
          <a:blip r:embed="rId4">
            <a:alphaModFix/>
          </a:blip>
          <a:srcRect/>
          <a:stretch/>
        </p:blipFill>
        <p:spPr>
          <a:xfrm>
            <a:off x="2020800" y="4681800"/>
            <a:ext cx="3768314" cy="461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
                                        </p:tgtEl>
                                        <p:attrNameLst>
                                          <p:attrName>style.visibility</p:attrName>
                                        </p:attrNameLst>
                                      </p:cBhvr>
                                      <p:to>
                                        <p:strVal val="visible"/>
                                      </p:to>
                                    </p:set>
                                    <p:anim calcmode="lin" valueType="num">
                                      <p:cBhvr additive="base">
                                        <p:cTn id="7" dur="500"/>
                                        <p:tgtEl>
                                          <p:spTgt spid="5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additive="base">
                                        <p:cTn id="12" dur="500"/>
                                        <p:tgtEl>
                                          <p:spTgt spid="56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65"/>
                                        </p:tgtEl>
                                        <p:attrNameLst>
                                          <p:attrName>style.visibility</p:attrName>
                                        </p:attrNameLst>
                                      </p:cBhvr>
                                      <p:to>
                                        <p:strVal val="visible"/>
                                      </p:to>
                                    </p:set>
                                    <p:anim calcmode="lin" valueType="num">
                                      <p:cBhvr additive="base">
                                        <p:cTn id="17" dur="500"/>
                                        <p:tgtEl>
                                          <p:spTgt spid="5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3"/>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71</a:t>
            </a:fld>
            <a:endParaRPr/>
          </a:p>
        </p:txBody>
      </p:sp>
      <p:sp>
        <p:nvSpPr>
          <p:cNvPr id="571" name="Google Shape;571;p83"/>
          <p:cNvSpPr txBox="1"/>
          <p:nvPr/>
        </p:nvSpPr>
        <p:spPr>
          <a:xfrm>
            <a:off x="605825" y="426131"/>
            <a:ext cx="8077200" cy="2555100"/>
          </a:xfrm>
          <a:prstGeom prst="rect">
            <a:avLst/>
          </a:prstGeom>
          <a:solidFill>
            <a:srgbClr val="99FF3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 sz="3200" b="1" i="0" u="none">
                <a:solidFill>
                  <a:schemeClr val="dk1"/>
                </a:solidFill>
                <a:latin typeface="Times New Roman"/>
                <a:ea typeface="Times New Roman"/>
                <a:cs typeface="Times New Roman"/>
                <a:sym typeface="Times New Roman"/>
              </a:rPr>
              <a:t>The initial and final permutations are straight P-boxes that are inverses </a:t>
            </a:r>
            <a:br>
              <a:rPr lang="en" sz="3200" b="1" i="0" u="none">
                <a:solidFill>
                  <a:schemeClr val="dk1"/>
                </a:solidFill>
                <a:latin typeface="Times New Roman"/>
                <a:ea typeface="Times New Roman"/>
                <a:cs typeface="Times New Roman"/>
                <a:sym typeface="Times New Roman"/>
              </a:rPr>
            </a:br>
            <a:r>
              <a:rPr lang="en" sz="3200" b="1" i="0" u="none">
                <a:solidFill>
                  <a:schemeClr val="dk1"/>
                </a:solidFill>
                <a:latin typeface="Times New Roman"/>
                <a:ea typeface="Times New Roman"/>
                <a:cs typeface="Times New Roman"/>
                <a:sym typeface="Times New Roman"/>
              </a:rPr>
              <a:t>of each other.</a:t>
            </a:r>
            <a:endParaRPr/>
          </a:p>
          <a:p>
            <a:pPr marL="0" marR="0" lvl="0" indent="0" algn="ctr" rtl="0">
              <a:lnSpc>
                <a:spcPct val="100000"/>
              </a:lnSpc>
              <a:spcBef>
                <a:spcPts val="0"/>
              </a:spcBef>
              <a:spcAft>
                <a:spcPts val="0"/>
              </a:spcAft>
              <a:buClr>
                <a:schemeClr val="dk1"/>
              </a:buClr>
              <a:buSzPts val="3200"/>
              <a:buFont typeface="Times New Roman"/>
              <a:buNone/>
            </a:pPr>
            <a:r>
              <a:rPr lang="en" sz="3200" b="1" i="0" u="none">
                <a:solidFill>
                  <a:schemeClr val="dk1"/>
                </a:solidFill>
                <a:latin typeface="Times New Roman"/>
                <a:ea typeface="Times New Roman"/>
                <a:cs typeface="Times New Roman"/>
                <a:sym typeface="Times New Roman"/>
              </a:rPr>
              <a:t>They have no cryptography significance in DES.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4"/>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72</a:t>
            </a:fld>
            <a:endParaRPr/>
          </a:p>
        </p:txBody>
      </p:sp>
      <p:sp>
        <p:nvSpPr>
          <p:cNvPr id="577" name="Google Shape;577;p84"/>
          <p:cNvSpPr txBox="1"/>
          <p:nvPr/>
        </p:nvSpPr>
        <p:spPr>
          <a:xfrm>
            <a:off x="339125" y="184200"/>
            <a:ext cx="8686800" cy="9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DES uses 16 rounds. Each round of DES is a Feistel cipher.</a:t>
            </a:r>
            <a:endParaRPr/>
          </a:p>
        </p:txBody>
      </p:sp>
      <p:sp>
        <p:nvSpPr>
          <p:cNvPr id="578" name="Google Shape;578;p84"/>
          <p:cNvSpPr txBox="1"/>
          <p:nvPr/>
        </p:nvSpPr>
        <p:spPr>
          <a:xfrm>
            <a:off x="304800" y="2800350"/>
            <a:ext cx="19494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Figure</a:t>
            </a:r>
            <a:r>
              <a:rPr lang="en" sz="2400" b="1">
                <a:solidFill>
                  <a:schemeClr val="folHlink"/>
                </a:solidFill>
                <a:latin typeface="Times New Roman"/>
                <a:ea typeface="Times New Roman"/>
                <a:cs typeface="Times New Roman"/>
                <a:sym typeface="Times New Roman"/>
              </a:rPr>
              <a:t>: </a:t>
            </a:r>
            <a:r>
              <a:rPr lang="en" sz="2000" b="1" i="1" u="none">
                <a:solidFill>
                  <a:schemeClr val="dk1"/>
                </a:solidFill>
                <a:latin typeface="Times New Roman"/>
                <a:ea typeface="Times New Roman"/>
                <a:cs typeface="Times New Roman"/>
                <a:sym typeface="Times New Roman"/>
              </a:rPr>
              <a:t>A round in DES </a:t>
            </a:r>
            <a:br>
              <a:rPr lang="en" sz="2000" b="1" i="1" u="none">
                <a:solidFill>
                  <a:schemeClr val="dk1"/>
                </a:solidFill>
                <a:latin typeface="Times New Roman"/>
                <a:ea typeface="Times New Roman"/>
                <a:cs typeface="Times New Roman"/>
                <a:sym typeface="Times New Roman"/>
              </a:rPr>
            </a:br>
            <a:r>
              <a:rPr lang="en" sz="2000" b="1" i="1" u="none">
                <a:solidFill>
                  <a:schemeClr val="dk1"/>
                </a:solidFill>
                <a:latin typeface="Times New Roman"/>
                <a:ea typeface="Times New Roman"/>
                <a:cs typeface="Times New Roman"/>
                <a:sym typeface="Times New Roman"/>
              </a:rPr>
              <a:t>(encryption site)</a:t>
            </a:r>
            <a:endParaRPr/>
          </a:p>
        </p:txBody>
      </p:sp>
      <p:pic>
        <p:nvPicPr>
          <p:cNvPr id="579" name="Google Shape;579;p84"/>
          <p:cNvPicPr preferRelativeResize="0"/>
          <p:nvPr/>
        </p:nvPicPr>
        <p:blipFill rotWithShape="1">
          <a:blip r:embed="rId3">
            <a:alphaModFix/>
          </a:blip>
          <a:srcRect/>
          <a:stretch/>
        </p:blipFill>
        <p:spPr>
          <a:xfrm>
            <a:off x="2503476" y="780550"/>
            <a:ext cx="4773950" cy="41343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5"/>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73</a:t>
            </a:fld>
            <a:endParaRPr/>
          </a:p>
        </p:txBody>
      </p:sp>
      <p:sp>
        <p:nvSpPr>
          <p:cNvPr id="585" name="Google Shape;585;p85"/>
          <p:cNvSpPr txBox="1"/>
          <p:nvPr/>
        </p:nvSpPr>
        <p:spPr>
          <a:xfrm>
            <a:off x="228600" y="521684"/>
            <a:ext cx="8686800" cy="13854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heart of DES is the DES function. The DES function applies a 48-bit key to the rightmost 32 bits to produce a 32-bit output. </a:t>
            </a:r>
            <a:endParaRPr/>
          </a:p>
        </p:txBody>
      </p:sp>
      <p:sp>
        <p:nvSpPr>
          <p:cNvPr id="586" name="Google Shape;586;p85"/>
          <p:cNvSpPr txBox="1"/>
          <p:nvPr/>
        </p:nvSpPr>
        <p:spPr>
          <a:xfrm>
            <a:off x="1152425" y="59975"/>
            <a:ext cx="2175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DES Function  </a:t>
            </a:r>
            <a:endParaRPr/>
          </a:p>
        </p:txBody>
      </p:sp>
      <p:pic>
        <p:nvPicPr>
          <p:cNvPr id="587" name="Google Shape;587;p85"/>
          <p:cNvPicPr preferRelativeResize="0"/>
          <p:nvPr/>
        </p:nvPicPr>
        <p:blipFill rotWithShape="1">
          <a:blip r:embed="rId3">
            <a:alphaModFix/>
          </a:blip>
          <a:srcRect/>
          <a:stretch/>
        </p:blipFill>
        <p:spPr>
          <a:xfrm>
            <a:off x="2933700" y="1414125"/>
            <a:ext cx="4411726" cy="3672225"/>
          </a:xfrm>
          <a:prstGeom prst="rect">
            <a:avLst/>
          </a:prstGeom>
          <a:noFill/>
          <a:ln>
            <a:noFill/>
          </a:ln>
        </p:spPr>
      </p:pic>
      <p:sp>
        <p:nvSpPr>
          <p:cNvPr id="588" name="Google Shape;588;p85"/>
          <p:cNvSpPr txBox="1"/>
          <p:nvPr/>
        </p:nvSpPr>
        <p:spPr>
          <a:xfrm>
            <a:off x="457200" y="2343150"/>
            <a:ext cx="16557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Figure </a:t>
            </a:r>
            <a:r>
              <a:rPr lang="en" sz="2400" b="1">
                <a:solidFill>
                  <a:schemeClr val="folHlink"/>
                </a:solidFill>
                <a:latin typeface="Times New Roman"/>
                <a:ea typeface="Times New Roman"/>
                <a:cs typeface="Times New Roman"/>
                <a:sym typeface="Times New Roman"/>
              </a:rPr>
              <a:t>:</a:t>
            </a:r>
            <a:endParaRPr sz="2400" b="1">
              <a:solidFill>
                <a:schemeClr val="folHlink"/>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DES function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6"/>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74</a:t>
            </a:fld>
            <a:endParaRPr/>
          </a:p>
        </p:txBody>
      </p:sp>
      <p:sp>
        <p:nvSpPr>
          <p:cNvPr id="594" name="Google Shape;594;p86"/>
          <p:cNvSpPr txBox="1"/>
          <p:nvPr/>
        </p:nvSpPr>
        <p:spPr>
          <a:xfrm>
            <a:off x="304800" y="237575"/>
            <a:ext cx="8686800" cy="15576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Expansion P-box</a:t>
            </a:r>
            <a:endParaRPr/>
          </a:p>
          <a:p>
            <a:pPr marL="0" marR="0" lvl="0" indent="0" algn="just" rtl="0">
              <a:lnSpc>
                <a:spcPct val="12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Since R</a:t>
            </a:r>
            <a:r>
              <a:rPr lang="en" sz="2800" b="1" i="1" u="none" baseline="-25000">
                <a:solidFill>
                  <a:schemeClr val="dk1"/>
                </a:solidFill>
                <a:latin typeface="Times New Roman"/>
                <a:ea typeface="Times New Roman"/>
                <a:cs typeface="Times New Roman"/>
                <a:sym typeface="Times New Roman"/>
              </a:rPr>
              <a:t>I−1</a:t>
            </a:r>
            <a:r>
              <a:rPr lang="en" sz="2800" b="1" i="1" u="none">
                <a:solidFill>
                  <a:schemeClr val="dk1"/>
                </a:solidFill>
                <a:latin typeface="Times New Roman"/>
                <a:ea typeface="Times New Roman"/>
                <a:cs typeface="Times New Roman"/>
                <a:sym typeface="Times New Roman"/>
              </a:rPr>
              <a:t> is a 32-bit input and K</a:t>
            </a:r>
            <a:r>
              <a:rPr lang="en" sz="2800" b="1" i="1" u="none" baseline="-25000">
                <a:solidFill>
                  <a:schemeClr val="dk1"/>
                </a:solidFill>
                <a:latin typeface="Times New Roman"/>
                <a:ea typeface="Times New Roman"/>
                <a:cs typeface="Times New Roman"/>
                <a:sym typeface="Times New Roman"/>
              </a:rPr>
              <a:t>I</a:t>
            </a:r>
            <a:r>
              <a:rPr lang="en" sz="2800" b="1" i="1" u="none">
                <a:solidFill>
                  <a:schemeClr val="dk1"/>
                </a:solidFill>
                <a:latin typeface="Times New Roman"/>
                <a:ea typeface="Times New Roman"/>
                <a:cs typeface="Times New Roman"/>
                <a:sym typeface="Times New Roman"/>
              </a:rPr>
              <a:t> is a 48-bit key, we first need to expand R</a:t>
            </a:r>
            <a:r>
              <a:rPr lang="en" sz="2800" b="1" i="1" u="none" baseline="-25000">
                <a:solidFill>
                  <a:schemeClr val="dk1"/>
                </a:solidFill>
                <a:latin typeface="Times New Roman"/>
                <a:ea typeface="Times New Roman"/>
                <a:cs typeface="Times New Roman"/>
                <a:sym typeface="Times New Roman"/>
              </a:rPr>
              <a:t>I−1</a:t>
            </a:r>
            <a:r>
              <a:rPr lang="en" sz="2800" b="1" i="1" u="none">
                <a:solidFill>
                  <a:schemeClr val="dk1"/>
                </a:solidFill>
                <a:latin typeface="Times New Roman"/>
                <a:ea typeface="Times New Roman"/>
                <a:cs typeface="Times New Roman"/>
                <a:sym typeface="Times New Roman"/>
              </a:rPr>
              <a:t> to 48 bits. </a:t>
            </a:r>
            <a:endParaRPr/>
          </a:p>
        </p:txBody>
      </p:sp>
      <p:pic>
        <p:nvPicPr>
          <p:cNvPr id="595" name="Google Shape;595;p86"/>
          <p:cNvPicPr preferRelativeResize="0"/>
          <p:nvPr/>
        </p:nvPicPr>
        <p:blipFill rotWithShape="1">
          <a:blip r:embed="rId3">
            <a:alphaModFix/>
          </a:blip>
          <a:srcRect/>
          <a:stretch/>
        </p:blipFill>
        <p:spPr>
          <a:xfrm>
            <a:off x="304800" y="2571751"/>
            <a:ext cx="8250274" cy="1662075"/>
          </a:xfrm>
          <a:prstGeom prst="rect">
            <a:avLst/>
          </a:prstGeom>
          <a:noFill/>
          <a:ln>
            <a:noFill/>
          </a:ln>
        </p:spPr>
      </p:pic>
      <p:sp>
        <p:nvSpPr>
          <p:cNvPr id="596" name="Google Shape;596;p86"/>
          <p:cNvSpPr txBox="1"/>
          <p:nvPr/>
        </p:nvSpPr>
        <p:spPr>
          <a:xfrm>
            <a:off x="1939037" y="1870813"/>
            <a:ext cx="4129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1" u="none">
                <a:solidFill>
                  <a:schemeClr val="dk1"/>
                </a:solidFill>
                <a:latin typeface="Times New Roman"/>
                <a:ea typeface="Times New Roman"/>
                <a:cs typeface="Times New Roman"/>
                <a:sym typeface="Times New Roman"/>
              </a:rPr>
              <a:t>Expansion permutation</a:t>
            </a:r>
            <a:endParaRPr sz="18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7"/>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75</a:t>
            </a:fld>
            <a:endParaRPr/>
          </a:p>
        </p:txBody>
      </p:sp>
      <p:sp>
        <p:nvSpPr>
          <p:cNvPr id="602" name="Google Shape;602;p87"/>
          <p:cNvSpPr txBox="1"/>
          <p:nvPr/>
        </p:nvSpPr>
        <p:spPr>
          <a:xfrm>
            <a:off x="279600" y="186575"/>
            <a:ext cx="8686800" cy="15576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Although the relationship between the input and output can be defined mathematically, DES uses Table 6.2 to define this P-box.</a:t>
            </a:r>
            <a:endParaRPr/>
          </a:p>
        </p:txBody>
      </p:sp>
      <p:pic>
        <p:nvPicPr>
          <p:cNvPr id="603" name="Google Shape;603;p87"/>
          <p:cNvPicPr preferRelativeResize="0"/>
          <p:nvPr/>
        </p:nvPicPr>
        <p:blipFill rotWithShape="1">
          <a:blip r:embed="rId3">
            <a:alphaModFix/>
          </a:blip>
          <a:srcRect/>
          <a:stretch/>
        </p:blipFill>
        <p:spPr>
          <a:xfrm>
            <a:off x="1104900" y="2387203"/>
            <a:ext cx="5286375" cy="2413397"/>
          </a:xfrm>
          <a:prstGeom prst="rect">
            <a:avLst/>
          </a:prstGeom>
          <a:noFill/>
          <a:ln>
            <a:noFill/>
          </a:ln>
        </p:spPr>
      </p:pic>
      <p:sp>
        <p:nvSpPr>
          <p:cNvPr id="604" name="Google Shape;604;p87"/>
          <p:cNvSpPr txBox="1"/>
          <p:nvPr/>
        </p:nvSpPr>
        <p:spPr>
          <a:xfrm>
            <a:off x="2192800" y="1744175"/>
            <a:ext cx="3921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300" b="1" i="1" u="none">
                <a:solidFill>
                  <a:schemeClr val="dk1"/>
                </a:solidFill>
                <a:latin typeface="Times New Roman"/>
                <a:ea typeface="Times New Roman"/>
                <a:cs typeface="Times New Roman"/>
                <a:sym typeface="Times New Roman"/>
              </a:rPr>
              <a:t>Expansion P-box table</a:t>
            </a:r>
            <a:endParaRPr sz="17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8"/>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76</a:t>
            </a:fld>
            <a:endParaRPr/>
          </a:p>
        </p:txBody>
      </p:sp>
      <p:sp>
        <p:nvSpPr>
          <p:cNvPr id="610" name="Google Shape;610;p88"/>
          <p:cNvSpPr txBox="1"/>
          <p:nvPr/>
        </p:nvSpPr>
        <p:spPr>
          <a:xfrm>
            <a:off x="228600" y="628650"/>
            <a:ext cx="8686800" cy="3109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Whitener (XOR)</a:t>
            </a:r>
            <a:endParaRPr/>
          </a:p>
          <a:p>
            <a:pPr marL="0" marR="0" lvl="0" indent="0" algn="just" rtl="0">
              <a:lnSpc>
                <a:spcPct val="12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After the expansion permutation, DES uses the XOR operation on the expanded right section and the round key. Note that both the right section and the key are 48-bits in length. Also note that the round key is used only in this operation.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9"/>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77</a:t>
            </a:fld>
            <a:endParaRPr/>
          </a:p>
        </p:txBody>
      </p:sp>
      <p:sp>
        <p:nvSpPr>
          <p:cNvPr id="616" name="Google Shape;616;p89"/>
          <p:cNvSpPr txBox="1"/>
          <p:nvPr/>
        </p:nvSpPr>
        <p:spPr>
          <a:xfrm>
            <a:off x="228600" y="178075"/>
            <a:ext cx="8686800" cy="15576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S-Boxes</a:t>
            </a:r>
            <a:endParaRPr/>
          </a:p>
          <a:p>
            <a:pPr marL="0" marR="0" lvl="0" indent="0" algn="just" rtl="0">
              <a:lnSpc>
                <a:spcPct val="12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S-boxes do the real mixing (confusion). DES uses 8 S-boxes, each with a 6-bit input and a 4-bit output. </a:t>
            </a:r>
            <a:endParaRPr/>
          </a:p>
        </p:txBody>
      </p:sp>
      <p:pic>
        <p:nvPicPr>
          <p:cNvPr id="617" name="Google Shape;617;p89"/>
          <p:cNvPicPr preferRelativeResize="0"/>
          <p:nvPr/>
        </p:nvPicPr>
        <p:blipFill rotWithShape="1">
          <a:blip r:embed="rId3">
            <a:alphaModFix/>
          </a:blip>
          <a:srcRect/>
          <a:stretch/>
        </p:blipFill>
        <p:spPr>
          <a:xfrm>
            <a:off x="609600" y="2348675"/>
            <a:ext cx="8431273" cy="2223325"/>
          </a:xfrm>
          <a:prstGeom prst="rect">
            <a:avLst/>
          </a:prstGeom>
          <a:noFill/>
          <a:ln>
            <a:noFill/>
          </a:ln>
        </p:spPr>
      </p:pic>
      <p:sp>
        <p:nvSpPr>
          <p:cNvPr id="618" name="Google Shape;618;p89"/>
          <p:cNvSpPr txBox="1"/>
          <p:nvPr/>
        </p:nvSpPr>
        <p:spPr>
          <a:xfrm>
            <a:off x="1905012" y="1811325"/>
            <a:ext cx="2473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500" b="1" u="none">
                <a:solidFill>
                  <a:schemeClr val="dk1"/>
                </a:solidFill>
                <a:latin typeface="Times New Roman"/>
                <a:ea typeface="Times New Roman"/>
                <a:cs typeface="Times New Roman"/>
                <a:sym typeface="Times New Roman"/>
              </a:rPr>
              <a:t>S-boxes</a:t>
            </a:r>
            <a:endParaRPr sz="1900" b="1"/>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0"/>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78</a:t>
            </a:fld>
            <a:endParaRPr/>
          </a:p>
        </p:txBody>
      </p:sp>
      <p:sp>
        <p:nvSpPr>
          <p:cNvPr id="624" name="Google Shape;624;p90"/>
          <p:cNvSpPr txBox="1"/>
          <p:nvPr/>
        </p:nvSpPr>
        <p:spPr>
          <a:xfrm>
            <a:off x="2783825" y="216375"/>
            <a:ext cx="27480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700" b="1" u="none">
                <a:solidFill>
                  <a:schemeClr val="dk1"/>
                </a:solidFill>
                <a:latin typeface="Times New Roman"/>
                <a:ea typeface="Times New Roman"/>
                <a:cs typeface="Times New Roman"/>
                <a:sym typeface="Times New Roman"/>
              </a:rPr>
              <a:t>S-box rule</a:t>
            </a:r>
            <a:endParaRPr sz="2100" b="1"/>
          </a:p>
        </p:txBody>
      </p:sp>
      <p:pic>
        <p:nvPicPr>
          <p:cNvPr id="625" name="Google Shape;625;p90"/>
          <p:cNvPicPr preferRelativeResize="0"/>
          <p:nvPr/>
        </p:nvPicPr>
        <p:blipFill rotWithShape="1">
          <a:blip r:embed="rId3">
            <a:alphaModFix/>
          </a:blip>
          <a:srcRect/>
          <a:stretch/>
        </p:blipFill>
        <p:spPr>
          <a:xfrm>
            <a:off x="1905000" y="894325"/>
            <a:ext cx="4937375" cy="4006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1"/>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79</a:t>
            </a:fld>
            <a:endParaRPr/>
          </a:p>
        </p:txBody>
      </p:sp>
      <p:sp>
        <p:nvSpPr>
          <p:cNvPr id="631" name="Google Shape;631;p91"/>
          <p:cNvSpPr txBox="1"/>
          <p:nvPr/>
        </p:nvSpPr>
        <p:spPr>
          <a:xfrm>
            <a:off x="228600" y="242300"/>
            <a:ext cx="8686800" cy="10404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Table shows the permutation for S-box 1. For the rest of the boxes see the textbook.  </a:t>
            </a:r>
            <a:endParaRPr/>
          </a:p>
        </p:txBody>
      </p:sp>
      <p:sp>
        <p:nvSpPr>
          <p:cNvPr id="632" name="Google Shape;632;p91"/>
          <p:cNvSpPr txBox="1"/>
          <p:nvPr/>
        </p:nvSpPr>
        <p:spPr>
          <a:xfrm>
            <a:off x="1644600" y="1339475"/>
            <a:ext cx="23352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700" b="1" u="none">
                <a:solidFill>
                  <a:schemeClr val="folHlink"/>
                </a:solidFill>
                <a:latin typeface="Times New Roman"/>
                <a:ea typeface="Times New Roman"/>
                <a:cs typeface="Times New Roman"/>
                <a:sym typeface="Times New Roman"/>
              </a:rPr>
              <a:t> </a:t>
            </a:r>
            <a:r>
              <a:rPr lang="en" sz="2300" b="1" u="none">
                <a:solidFill>
                  <a:schemeClr val="dk1"/>
                </a:solidFill>
                <a:latin typeface="Times New Roman"/>
                <a:ea typeface="Times New Roman"/>
                <a:cs typeface="Times New Roman"/>
                <a:sym typeface="Times New Roman"/>
              </a:rPr>
              <a:t>S-box 1</a:t>
            </a:r>
            <a:endParaRPr sz="1700" b="1"/>
          </a:p>
        </p:txBody>
      </p:sp>
      <p:pic>
        <p:nvPicPr>
          <p:cNvPr id="633" name="Google Shape;633;p91"/>
          <p:cNvPicPr preferRelativeResize="0"/>
          <p:nvPr/>
        </p:nvPicPr>
        <p:blipFill rotWithShape="1">
          <a:blip r:embed="rId3">
            <a:alphaModFix/>
          </a:blip>
          <a:srcRect/>
          <a:stretch/>
        </p:blipFill>
        <p:spPr>
          <a:xfrm>
            <a:off x="450275" y="1904149"/>
            <a:ext cx="7698575" cy="23282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8</a:t>
            </a:fld>
            <a:endParaRPr/>
          </a:p>
        </p:txBody>
      </p:sp>
      <p:sp>
        <p:nvSpPr>
          <p:cNvPr id="96" name="Google Shape;96;p20"/>
          <p:cNvSpPr txBox="1"/>
          <p:nvPr/>
        </p:nvSpPr>
        <p:spPr>
          <a:xfrm>
            <a:off x="711200" y="0"/>
            <a:ext cx="31800" cy="78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baseline="30000">
              <a:solidFill>
                <a:schemeClr val="dk1"/>
              </a:solidFill>
              <a:latin typeface="Times New Roman"/>
              <a:ea typeface="Times New Roman"/>
              <a:cs typeface="Times New Roman"/>
              <a:sym typeface="Times New Roman"/>
            </a:endParaRPr>
          </a:p>
        </p:txBody>
      </p:sp>
      <p:sp>
        <p:nvSpPr>
          <p:cNvPr id="97" name="Google Shape;97;p20"/>
          <p:cNvSpPr txBox="1"/>
          <p:nvPr/>
        </p:nvSpPr>
        <p:spPr>
          <a:xfrm>
            <a:off x="304800" y="222000"/>
            <a:ext cx="8229600" cy="23088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a:solidFill>
                  <a:srgbClr val="0000FF"/>
                </a:solidFill>
                <a:latin typeface="Times New Roman"/>
                <a:ea typeface="Times New Roman"/>
                <a:cs typeface="Times New Roman"/>
                <a:sym typeface="Times New Roman"/>
              </a:rPr>
              <a:t>Que: </a:t>
            </a:r>
            <a:r>
              <a:rPr lang="en" sz="2400" i="0" u="none">
                <a:solidFill>
                  <a:srgbClr val="0000FF"/>
                </a:solidFill>
                <a:latin typeface="Times New Roman"/>
                <a:ea typeface="Times New Roman"/>
                <a:cs typeface="Times New Roman"/>
                <a:sym typeface="Times New Roman"/>
              </a:rPr>
              <a:t>Suppose that we have a block cipher where </a:t>
            </a:r>
            <a:r>
              <a:rPr lang="en" sz="2400" i="1" u="none">
                <a:solidFill>
                  <a:srgbClr val="0000FF"/>
                </a:solidFill>
                <a:latin typeface="Times New Roman"/>
                <a:ea typeface="Times New Roman"/>
                <a:cs typeface="Times New Roman"/>
                <a:sym typeface="Times New Roman"/>
              </a:rPr>
              <a:t>n</a:t>
            </a:r>
            <a:r>
              <a:rPr lang="en" sz="2400" i="0" u="none">
                <a:solidFill>
                  <a:srgbClr val="0000FF"/>
                </a:solidFill>
                <a:latin typeface="Times New Roman"/>
                <a:ea typeface="Times New Roman"/>
                <a:cs typeface="Times New Roman"/>
                <a:sym typeface="Times New Roman"/>
              </a:rPr>
              <a:t> = 64. If there are 10 1’s in the ciphertext, how many trial-and-error tests does Eve need to do to recover the plaintext from the intercepted ciphertext in each of the following cases?</a:t>
            </a:r>
            <a:endParaRPr>
              <a:solidFill>
                <a:srgbClr val="0000FF"/>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Font typeface="Times New Roman"/>
              <a:buNone/>
            </a:pPr>
            <a:r>
              <a:rPr lang="en" sz="2400" i="0" u="none">
                <a:solidFill>
                  <a:srgbClr val="0000FF"/>
                </a:solidFill>
                <a:latin typeface="Times New Roman"/>
                <a:ea typeface="Times New Roman"/>
                <a:cs typeface="Times New Roman"/>
                <a:sym typeface="Times New Roman"/>
              </a:rPr>
              <a:t> a.   The cipher is designed as a substitution cipher.</a:t>
            </a:r>
            <a:endParaRPr>
              <a:solidFill>
                <a:srgbClr val="0000FF"/>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Font typeface="Times New Roman"/>
              <a:buNone/>
            </a:pPr>
            <a:r>
              <a:rPr lang="en" sz="2400" i="0" u="none">
                <a:solidFill>
                  <a:srgbClr val="0000FF"/>
                </a:solidFill>
                <a:latin typeface="Times New Roman"/>
                <a:ea typeface="Times New Roman"/>
                <a:cs typeface="Times New Roman"/>
                <a:sym typeface="Times New Roman"/>
              </a:rPr>
              <a:t> b.   The cipher is designed as a transposition cipher.</a:t>
            </a:r>
            <a:endParaRPr>
              <a:solidFill>
                <a:srgbClr val="0000FF"/>
              </a:solidFill>
              <a:latin typeface="Times New Roman"/>
              <a:ea typeface="Times New Roman"/>
              <a:cs typeface="Times New Roman"/>
              <a:sym typeface="Times New Roman"/>
            </a:endParaRPr>
          </a:p>
        </p:txBody>
      </p:sp>
      <p:sp>
        <p:nvSpPr>
          <p:cNvPr id="98" name="Google Shape;98;p20"/>
          <p:cNvSpPr txBox="1"/>
          <p:nvPr/>
        </p:nvSpPr>
        <p:spPr>
          <a:xfrm>
            <a:off x="304800" y="2626063"/>
            <a:ext cx="8229600" cy="1200600"/>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chemeClr val="dk1"/>
              </a:buClr>
              <a:buSzPts val="2400"/>
              <a:buFont typeface="Times New Roman"/>
              <a:buAutoNum type="alphaLcPeriod"/>
            </a:pPr>
            <a:r>
              <a:rPr lang="en" sz="2400" i="0" u="none">
                <a:solidFill>
                  <a:schemeClr val="dk1"/>
                </a:solidFill>
                <a:latin typeface="Times New Roman"/>
                <a:ea typeface="Times New Roman"/>
                <a:cs typeface="Times New Roman"/>
                <a:sym typeface="Times New Roman"/>
              </a:rPr>
              <a:t>In the first case, Eve has no idea how many 1’s are in the plaintext. Eve needs to try all possible 2</a:t>
            </a:r>
            <a:r>
              <a:rPr lang="en" sz="2400" i="0" u="none" baseline="30000">
                <a:solidFill>
                  <a:schemeClr val="dk1"/>
                </a:solidFill>
                <a:latin typeface="Times New Roman"/>
                <a:ea typeface="Times New Roman"/>
                <a:cs typeface="Times New Roman"/>
                <a:sym typeface="Times New Roman"/>
              </a:rPr>
              <a:t>64</a:t>
            </a:r>
            <a:r>
              <a:rPr lang="en" sz="2400" i="0" u="none">
                <a:solidFill>
                  <a:schemeClr val="dk1"/>
                </a:solidFill>
                <a:latin typeface="Times New Roman"/>
                <a:ea typeface="Times New Roman"/>
                <a:cs typeface="Times New Roman"/>
                <a:sym typeface="Times New Roman"/>
              </a:rPr>
              <a:t> 64-bit blocks to find one that makes sens</a:t>
            </a:r>
            <a:r>
              <a:rPr lang="en" sz="2400" b="1" i="0" u="none">
                <a:solidFill>
                  <a:schemeClr val="dk1"/>
                </a:solidFill>
                <a:latin typeface="Times New Roman"/>
                <a:ea typeface="Times New Roman"/>
                <a:cs typeface="Times New Roman"/>
                <a:sym typeface="Times New Roman"/>
              </a:rPr>
              <a:t>e. </a:t>
            </a:r>
            <a:endParaRPr/>
          </a:p>
        </p:txBody>
      </p:sp>
      <p:sp>
        <p:nvSpPr>
          <p:cNvPr id="99" name="Google Shape;99;p20"/>
          <p:cNvSpPr txBox="1"/>
          <p:nvPr/>
        </p:nvSpPr>
        <p:spPr>
          <a:xfrm>
            <a:off x="262300" y="3826675"/>
            <a:ext cx="8229600" cy="1200600"/>
          </a:xfrm>
          <a:prstGeom prst="rect">
            <a:avLst/>
          </a:prstGeom>
          <a:noFill/>
          <a:ln>
            <a:noFill/>
          </a:ln>
        </p:spPr>
        <p:txBody>
          <a:bodyPr spcFirstLastPara="1" wrap="square" lIns="91425" tIns="45700" rIns="91425" bIns="45700" anchor="ctr" anchorCtr="0">
            <a:spAutoFit/>
          </a:bodyPr>
          <a:lstStyle/>
          <a:p>
            <a:pPr marL="457200" marR="0" lvl="0" indent="-457200" algn="just" rtl="0">
              <a:lnSpc>
                <a:spcPct val="100000"/>
              </a:lnSpc>
              <a:spcBef>
                <a:spcPts val="0"/>
              </a:spcBef>
              <a:spcAft>
                <a:spcPts val="0"/>
              </a:spcAft>
              <a:buClr>
                <a:schemeClr val="dk1"/>
              </a:buClr>
              <a:buSzPts val="2400"/>
              <a:buFont typeface="Times New Roman"/>
              <a:buAutoNum type="alphaLcPeriod" startAt="2"/>
            </a:pPr>
            <a:r>
              <a:rPr lang="en" sz="2400" i="0" u="none">
                <a:solidFill>
                  <a:schemeClr val="dk1"/>
                </a:solidFill>
                <a:latin typeface="Times New Roman"/>
                <a:ea typeface="Times New Roman"/>
                <a:cs typeface="Times New Roman"/>
                <a:sym typeface="Times New Roman"/>
              </a:rPr>
              <a:t>In the second case, Eve knows that there are exactly 10 1’s in the plaintext. Eve can launch an exhaustive-search attack using only those 64-bit blocks that have exactly 10 1’s.</a:t>
            </a:r>
            <a:r>
              <a:rPr lang="en" sz="2400" b="1" i="0" u="none">
                <a:solidFill>
                  <a:schemeClr val="dk1"/>
                </a:solidFill>
                <a:latin typeface="Times New Roman"/>
                <a:ea typeface="Times New Roman"/>
                <a:cs typeface="Times New Roman"/>
                <a:sym typeface="Times New Roman"/>
              </a:rPr>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2"/>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80</a:t>
            </a:fld>
            <a:endParaRPr/>
          </a:p>
        </p:txBody>
      </p:sp>
      <p:sp>
        <p:nvSpPr>
          <p:cNvPr id="639" name="Google Shape;639;p92"/>
          <p:cNvSpPr txBox="1"/>
          <p:nvPr/>
        </p:nvSpPr>
        <p:spPr>
          <a:xfrm>
            <a:off x="309525" y="230025"/>
            <a:ext cx="1792200" cy="461700"/>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 sz="2400" b="1" i="0" u="none">
                <a:solidFill>
                  <a:schemeClr val="lt1"/>
                </a:solidFill>
                <a:latin typeface="Times New Roman"/>
                <a:ea typeface="Times New Roman"/>
                <a:cs typeface="Times New Roman"/>
                <a:sym typeface="Times New Roman"/>
              </a:rPr>
              <a:t>Example </a:t>
            </a:r>
            <a:endParaRPr/>
          </a:p>
        </p:txBody>
      </p:sp>
      <p:sp>
        <p:nvSpPr>
          <p:cNvPr id="640" name="Google Shape;640;p92"/>
          <p:cNvSpPr txBox="1"/>
          <p:nvPr/>
        </p:nvSpPr>
        <p:spPr>
          <a:xfrm>
            <a:off x="228600" y="798622"/>
            <a:ext cx="8229600" cy="4617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The input to S-box 1 is </a:t>
            </a:r>
            <a:r>
              <a:rPr lang="en" sz="2400" b="1" i="0" u="none">
                <a:solidFill>
                  <a:schemeClr val="hlink"/>
                </a:solidFill>
                <a:latin typeface="Times New Roman"/>
                <a:ea typeface="Times New Roman"/>
                <a:cs typeface="Times New Roman"/>
                <a:sym typeface="Times New Roman"/>
              </a:rPr>
              <a:t>1</a:t>
            </a:r>
            <a:r>
              <a:rPr lang="en" sz="2400" b="1" i="0" u="none">
                <a:solidFill>
                  <a:schemeClr val="dk1"/>
                </a:solidFill>
                <a:latin typeface="Times New Roman"/>
                <a:ea typeface="Times New Roman"/>
                <a:cs typeface="Times New Roman"/>
                <a:sym typeface="Times New Roman"/>
              </a:rPr>
              <a:t>0001</a:t>
            </a:r>
            <a:r>
              <a:rPr lang="en" sz="2400" b="1" i="0" u="none">
                <a:solidFill>
                  <a:schemeClr val="hlink"/>
                </a:solidFill>
                <a:latin typeface="Times New Roman"/>
                <a:ea typeface="Times New Roman"/>
                <a:cs typeface="Times New Roman"/>
                <a:sym typeface="Times New Roman"/>
              </a:rPr>
              <a:t>1</a:t>
            </a:r>
            <a:r>
              <a:rPr lang="en" sz="2400" b="1" i="0" u="none">
                <a:solidFill>
                  <a:schemeClr val="dk1"/>
                </a:solidFill>
                <a:latin typeface="Times New Roman"/>
                <a:ea typeface="Times New Roman"/>
                <a:cs typeface="Times New Roman"/>
                <a:sym typeface="Times New Roman"/>
              </a:rPr>
              <a:t>. What is the output?</a:t>
            </a:r>
            <a:endParaRPr/>
          </a:p>
        </p:txBody>
      </p:sp>
      <p:sp>
        <p:nvSpPr>
          <p:cNvPr id="641" name="Google Shape;641;p92"/>
          <p:cNvSpPr txBox="1"/>
          <p:nvPr/>
        </p:nvSpPr>
        <p:spPr>
          <a:xfrm>
            <a:off x="228600" y="1989374"/>
            <a:ext cx="8229600" cy="23088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If we write the first and the sixth bits together, we get 11 in binary, which is 3 in decimal. The remaining bits are 0001 in binary, which is 1 in decimal. We look for the value in row 3, column 1, in Table 6.3 (S-box 1). The result is 12 in decimal, which in binary is 1100. So the input </a:t>
            </a:r>
            <a:r>
              <a:rPr lang="en" sz="2400" b="1" i="0" u="none">
                <a:solidFill>
                  <a:schemeClr val="hlink"/>
                </a:solidFill>
                <a:latin typeface="Times New Roman"/>
                <a:ea typeface="Times New Roman"/>
                <a:cs typeface="Times New Roman"/>
                <a:sym typeface="Times New Roman"/>
              </a:rPr>
              <a:t>100011</a:t>
            </a:r>
            <a:r>
              <a:rPr lang="en" sz="2400" b="1" i="0" u="none">
                <a:solidFill>
                  <a:schemeClr val="dk1"/>
                </a:solidFill>
                <a:latin typeface="Times New Roman"/>
                <a:ea typeface="Times New Roman"/>
                <a:cs typeface="Times New Roman"/>
                <a:sym typeface="Times New Roman"/>
              </a:rPr>
              <a:t> yields the output </a:t>
            </a:r>
            <a:r>
              <a:rPr lang="en" sz="2400" b="1" i="0" u="none">
                <a:solidFill>
                  <a:schemeClr val="hlink"/>
                </a:solidFill>
                <a:latin typeface="Times New Roman"/>
                <a:ea typeface="Times New Roman"/>
                <a:cs typeface="Times New Roman"/>
                <a:sym typeface="Times New Roman"/>
              </a:rPr>
              <a:t>1100</a:t>
            </a:r>
            <a:r>
              <a:rPr lang="en" sz="2400" b="1" i="0" u="none">
                <a:solidFill>
                  <a:schemeClr val="dk1"/>
                </a:solidFill>
                <a:latin typeface="Times New Roman"/>
                <a:ea typeface="Times New Roman"/>
                <a:cs typeface="Times New Roman"/>
                <a:sym typeface="Times New Roman"/>
              </a:rPr>
              <a:t>.</a:t>
            </a:r>
            <a:endParaRPr/>
          </a:p>
        </p:txBody>
      </p:sp>
      <p:sp>
        <p:nvSpPr>
          <p:cNvPr id="642" name="Google Shape;642;p92"/>
          <p:cNvSpPr txBox="1"/>
          <p:nvPr/>
        </p:nvSpPr>
        <p:spPr>
          <a:xfrm>
            <a:off x="228600" y="1455875"/>
            <a:ext cx="8229600" cy="4617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 sz="2400" b="1" i="0" u="none">
                <a:solidFill>
                  <a:schemeClr val="hlink"/>
                </a:solidFill>
                <a:latin typeface="Times New Roman"/>
                <a:ea typeface="Times New Roman"/>
                <a:cs typeface="Times New Roman"/>
                <a:sym typeface="Times New Roman"/>
              </a:rPr>
              <a:t>Solution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2"/>
                                        </p:tgtEl>
                                        <p:attrNameLst>
                                          <p:attrName>style.visibility</p:attrName>
                                        </p:attrNameLst>
                                      </p:cBhvr>
                                      <p:to>
                                        <p:strVal val="visible"/>
                                      </p:to>
                                    </p:set>
                                    <p:anim calcmode="lin" valueType="num">
                                      <p:cBhvr additive="base">
                                        <p:cTn id="7" dur="500"/>
                                        <p:tgtEl>
                                          <p:spTgt spid="64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41"/>
                                        </p:tgtEl>
                                        <p:attrNameLst>
                                          <p:attrName>style.visibility</p:attrName>
                                        </p:attrNameLst>
                                      </p:cBhvr>
                                      <p:to>
                                        <p:strVal val="visible"/>
                                      </p:to>
                                    </p:set>
                                    <p:anim calcmode="lin" valueType="num">
                                      <p:cBhvr additive="base">
                                        <p:cTn id="12" dur="500"/>
                                        <p:tgtEl>
                                          <p:spTgt spid="6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3"/>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81</a:t>
            </a:fld>
            <a:endParaRPr/>
          </a:p>
        </p:txBody>
      </p:sp>
      <p:sp>
        <p:nvSpPr>
          <p:cNvPr id="648" name="Google Shape;648;p93"/>
          <p:cNvSpPr txBox="1"/>
          <p:nvPr/>
        </p:nvSpPr>
        <p:spPr>
          <a:xfrm>
            <a:off x="173500" y="51500"/>
            <a:ext cx="1792200" cy="461700"/>
          </a:xfrm>
          <a:prstGeom prst="rect">
            <a:avLst/>
          </a:prstGeom>
          <a:solidFill>
            <a:schemeClr val="folHlink"/>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Times New Roman"/>
              <a:buNone/>
            </a:pPr>
            <a:r>
              <a:rPr lang="en" sz="2400" b="1" i="0" u="none">
                <a:solidFill>
                  <a:schemeClr val="lt1"/>
                </a:solidFill>
                <a:latin typeface="Times New Roman"/>
                <a:ea typeface="Times New Roman"/>
                <a:cs typeface="Times New Roman"/>
                <a:sym typeface="Times New Roman"/>
              </a:rPr>
              <a:t>Example </a:t>
            </a:r>
            <a:endParaRPr/>
          </a:p>
        </p:txBody>
      </p:sp>
      <p:sp>
        <p:nvSpPr>
          <p:cNvPr id="649" name="Google Shape;649;p93"/>
          <p:cNvSpPr txBox="1"/>
          <p:nvPr/>
        </p:nvSpPr>
        <p:spPr>
          <a:xfrm>
            <a:off x="135075" y="688097"/>
            <a:ext cx="8229600" cy="4617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The input to S-box 8 is 000000. What is the output?</a:t>
            </a:r>
            <a:endParaRPr/>
          </a:p>
        </p:txBody>
      </p:sp>
      <p:sp>
        <p:nvSpPr>
          <p:cNvPr id="650" name="Google Shape;650;p93"/>
          <p:cNvSpPr txBox="1"/>
          <p:nvPr/>
        </p:nvSpPr>
        <p:spPr>
          <a:xfrm>
            <a:off x="135075" y="1772600"/>
            <a:ext cx="8229600" cy="23088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If we write the first and the sixth bits together, we get 00 in binary, which is 0 in decimal. The remaining bits are 0000 in binary, which is 0 in decimal. We look for the value in row 0, column 0, in Table 6.10 (S-box 8). The result is 13 in decimal, which is 1101 in binary. So the input </a:t>
            </a:r>
            <a:r>
              <a:rPr lang="en" sz="2400" b="1" i="0" u="none">
                <a:solidFill>
                  <a:schemeClr val="hlink"/>
                </a:solidFill>
                <a:latin typeface="Times New Roman"/>
                <a:ea typeface="Times New Roman"/>
                <a:cs typeface="Times New Roman"/>
                <a:sym typeface="Times New Roman"/>
              </a:rPr>
              <a:t>000000</a:t>
            </a:r>
            <a:r>
              <a:rPr lang="en" sz="2400" b="1" i="0" u="none">
                <a:solidFill>
                  <a:schemeClr val="dk1"/>
                </a:solidFill>
                <a:latin typeface="Times New Roman"/>
                <a:ea typeface="Times New Roman"/>
                <a:cs typeface="Times New Roman"/>
                <a:sym typeface="Times New Roman"/>
              </a:rPr>
              <a:t> yields the output </a:t>
            </a:r>
            <a:r>
              <a:rPr lang="en" sz="2400" b="1" i="0" u="none">
                <a:solidFill>
                  <a:schemeClr val="hlink"/>
                </a:solidFill>
                <a:latin typeface="Times New Roman"/>
                <a:ea typeface="Times New Roman"/>
                <a:cs typeface="Times New Roman"/>
                <a:sym typeface="Times New Roman"/>
              </a:rPr>
              <a:t>1101</a:t>
            </a:r>
            <a:r>
              <a:rPr lang="en" sz="2400" b="1" i="0" u="none">
                <a:solidFill>
                  <a:schemeClr val="dk1"/>
                </a:solidFill>
                <a:latin typeface="Times New Roman"/>
                <a:ea typeface="Times New Roman"/>
                <a:cs typeface="Times New Roman"/>
                <a:sym typeface="Times New Roman"/>
              </a:rPr>
              <a:t>.</a:t>
            </a:r>
            <a:endParaRPr/>
          </a:p>
        </p:txBody>
      </p:sp>
      <p:sp>
        <p:nvSpPr>
          <p:cNvPr id="651" name="Google Shape;651;p93"/>
          <p:cNvSpPr txBox="1"/>
          <p:nvPr/>
        </p:nvSpPr>
        <p:spPr>
          <a:xfrm>
            <a:off x="228600" y="1149800"/>
            <a:ext cx="8229600" cy="4617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400"/>
              <a:buFont typeface="Times New Roman"/>
              <a:buNone/>
            </a:pPr>
            <a:r>
              <a:rPr lang="en" sz="2400" b="1" i="0" u="none">
                <a:solidFill>
                  <a:schemeClr val="hlink"/>
                </a:solidFill>
                <a:latin typeface="Times New Roman"/>
                <a:ea typeface="Times New Roman"/>
                <a:cs typeface="Times New Roman"/>
                <a:sym typeface="Times New Roman"/>
              </a:rPr>
              <a:t>Solution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1"/>
                                        </p:tgtEl>
                                        <p:attrNameLst>
                                          <p:attrName>style.visibility</p:attrName>
                                        </p:attrNameLst>
                                      </p:cBhvr>
                                      <p:to>
                                        <p:strVal val="visible"/>
                                      </p:to>
                                    </p:set>
                                    <p:anim calcmode="lin" valueType="num">
                                      <p:cBhvr additive="base">
                                        <p:cTn id="7" dur="500"/>
                                        <p:tgtEl>
                                          <p:spTgt spid="65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50"/>
                                        </p:tgtEl>
                                        <p:attrNameLst>
                                          <p:attrName>style.visibility</p:attrName>
                                        </p:attrNameLst>
                                      </p:cBhvr>
                                      <p:to>
                                        <p:strVal val="visible"/>
                                      </p:to>
                                    </p:set>
                                    <p:anim calcmode="lin" valueType="num">
                                      <p:cBhvr additive="base">
                                        <p:cTn id="12" dur="500"/>
                                        <p:tgtEl>
                                          <p:spTgt spid="6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94"/>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82</a:t>
            </a:fld>
            <a:endParaRPr/>
          </a:p>
        </p:txBody>
      </p:sp>
      <p:sp>
        <p:nvSpPr>
          <p:cNvPr id="657" name="Google Shape;657;p94"/>
          <p:cNvSpPr txBox="1"/>
          <p:nvPr/>
        </p:nvSpPr>
        <p:spPr>
          <a:xfrm>
            <a:off x="213575" y="152550"/>
            <a:ext cx="8686800" cy="10404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chemeClr val="folHlink"/>
              </a:buClr>
              <a:buSzPts val="2800"/>
              <a:buFont typeface="Times New Roman"/>
              <a:buNone/>
            </a:pPr>
            <a:r>
              <a:rPr lang="en" sz="2800" b="1" u="none">
                <a:solidFill>
                  <a:schemeClr val="folHlink"/>
                </a:solidFill>
                <a:latin typeface="Times New Roman"/>
                <a:ea typeface="Times New Roman"/>
                <a:cs typeface="Times New Roman"/>
                <a:sym typeface="Times New Roman"/>
              </a:rPr>
              <a:t>Straight Permutation</a:t>
            </a:r>
            <a:endParaRPr/>
          </a:p>
          <a:p>
            <a:pPr marL="0" marR="0" lvl="0" indent="0" algn="l" rtl="0">
              <a:lnSpc>
                <a:spcPct val="100000"/>
              </a:lnSpc>
              <a:spcBef>
                <a:spcPts val="0"/>
              </a:spcBef>
              <a:spcAft>
                <a:spcPts val="0"/>
              </a:spcAft>
              <a:buNone/>
            </a:pPr>
            <a:endParaRPr sz="2800" b="1" i="1" u="none">
              <a:solidFill>
                <a:schemeClr val="folHlink"/>
              </a:solidFill>
              <a:latin typeface="Times New Roman"/>
              <a:ea typeface="Times New Roman"/>
              <a:cs typeface="Times New Roman"/>
              <a:sym typeface="Times New Roman"/>
            </a:endParaRPr>
          </a:p>
        </p:txBody>
      </p:sp>
      <p:pic>
        <p:nvPicPr>
          <p:cNvPr id="658" name="Google Shape;658;p94"/>
          <p:cNvPicPr preferRelativeResize="0"/>
          <p:nvPr/>
        </p:nvPicPr>
        <p:blipFill rotWithShape="1">
          <a:blip r:embed="rId3">
            <a:alphaModFix/>
          </a:blip>
          <a:srcRect/>
          <a:stretch/>
        </p:blipFill>
        <p:spPr>
          <a:xfrm>
            <a:off x="489925" y="1797674"/>
            <a:ext cx="7731374" cy="1747525"/>
          </a:xfrm>
          <a:prstGeom prst="rect">
            <a:avLst/>
          </a:prstGeom>
          <a:noFill/>
          <a:ln>
            <a:noFill/>
          </a:ln>
        </p:spPr>
      </p:pic>
      <p:sp>
        <p:nvSpPr>
          <p:cNvPr id="659" name="Google Shape;659;p94"/>
          <p:cNvSpPr txBox="1"/>
          <p:nvPr/>
        </p:nvSpPr>
        <p:spPr>
          <a:xfrm>
            <a:off x="1481862" y="792753"/>
            <a:ext cx="4449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u="none">
                <a:solidFill>
                  <a:schemeClr val="dk1"/>
                </a:solidFill>
                <a:latin typeface="Times New Roman"/>
                <a:ea typeface="Times New Roman"/>
                <a:cs typeface="Times New Roman"/>
                <a:sym typeface="Times New Roman"/>
              </a:rPr>
              <a:t>Straight permutation table</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95"/>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83</a:t>
            </a:fld>
            <a:endParaRPr/>
          </a:p>
        </p:txBody>
      </p:sp>
      <p:sp>
        <p:nvSpPr>
          <p:cNvPr id="665" name="Google Shape;665;p95"/>
          <p:cNvSpPr txBox="1"/>
          <p:nvPr/>
        </p:nvSpPr>
        <p:spPr>
          <a:xfrm>
            <a:off x="228600" y="685800"/>
            <a:ext cx="8686800" cy="9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Using mixers and swappers, we can create the cipher and reverse cipher, each having 16 rounds. </a:t>
            </a:r>
            <a:endParaRPr/>
          </a:p>
        </p:txBody>
      </p:sp>
      <p:sp>
        <p:nvSpPr>
          <p:cNvPr id="666" name="Google Shape;666;p95"/>
          <p:cNvSpPr txBox="1"/>
          <p:nvPr/>
        </p:nvSpPr>
        <p:spPr>
          <a:xfrm>
            <a:off x="1143000" y="0"/>
            <a:ext cx="5754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Cipher and Reverse Cipher</a:t>
            </a:r>
            <a:endParaRPr/>
          </a:p>
        </p:txBody>
      </p:sp>
      <p:sp>
        <p:nvSpPr>
          <p:cNvPr id="667" name="Google Shape;667;p95"/>
          <p:cNvSpPr txBox="1"/>
          <p:nvPr/>
        </p:nvSpPr>
        <p:spPr>
          <a:xfrm>
            <a:off x="228600" y="1735931"/>
            <a:ext cx="8686800" cy="1816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First Approach</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To achieve this goal, one approach is to make the last round (round 16) different from the others; it has only a mixer and no swapper. </a:t>
            </a:r>
            <a:endParaRPr/>
          </a:p>
        </p:txBody>
      </p:sp>
      <p:sp>
        <p:nvSpPr>
          <p:cNvPr id="668" name="Google Shape;668;p95"/>
          <p:cNvSpPr txBox="1"/>
          <p:nvPr/>
        </p:nvSpPr>
        <p:spPr>
          <a:xfrm>
            <a:off x="469800" y="3637713"/>
            <a:ext cx="8077200" cy="1077300"/>
          </a:xfrm>
          <a:prstGeom prst="rect">
            <a:avLst/>
          </a:prstGeom>
          <a:solidFill>
            <a:srgbClr val="99FF3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 sz="3200" b="1" i="0" u="none">
                <a:solidFill>
                  <a:schemeClr val="dk1"/>
                </a:solidFill>
                <a:latin typeface="Times New Roman"/>
                <a:ea typeface="Times New Roman"/>
                <a:cs typeface="Times New Roman"/>
                <a:sym typeface="Times New Roman"/>
              </a:rPr>
              <a:t>In the first approach, there is no swapper in the last round.</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6"/>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84</a:t>
            </a:fld>
            <a:endParaRPr/>
          </a:p>
        </p:txBody>
      </p:sp>
      <p:pic>
        <p:nvPicPr>
          <p:cNvPr id="674" name="Google Shape;674;p96"/>
          <p:cNvPicPr preferRelativeResize="0"/>
          <p:nvPr/>
        </p:nvPicPr>
        <p:blipFill rotWithShape="1">
          <a:blip r:embed="rId3">
            <a:alphaModFix/>
          </a:blip>
          <a:srcRect/>
          <a:stretch/>
        </p:blipFill>
        <p:spPr>
          <a:xfrm>
            <a:off x="1683325" y="654625"/>
            <a:ext cx="4505876" cy="4282900"/>
          </a:xfrm>
          <a:prstGeom prst="rect">
            <a:avLst/>
          </a:prstGeom>
          <a:noFill/>
          <a:ln>
            <a:noFill/>
          </a:ln>
        </p:spPr>
      </p:pic>
      <p:sp>
        <p:nvSpPr>
          <p:cNvPr id="675" name="Google Shape;675;p96"/>
          <p:cNvSpPr txBox="1"/>
          <p:nvPr/>
        </p:nvSpPr>
        <p:spPr>
          <a:xfrm>
            <a:off x="851100" y="108650"/>
            <a:ext cx="7166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u="none">
                <a:solidFill>
                  <a:schemeClr val="folHlink"/>
                </a:solidFill>
                <a:latin typeface="Times New Roman"/>
                <a:ea typeface="Times New Roman"/>
                <a:cs typeface="Times New Roman"/>
                <a:sym typeface="Times New Roman"/>
              </a:rPr>
              <a:t> </a:t>
            </a:r>
            <a:r>
              <a:rPr lang="en" sz="2000" b="1" u="none">
                <a:solidFill>
                  <a:schemeClr val="dk1"/>
                </a:solidFill>
                <a:latin typeface="Times New Roman"/>
                <a:ea typeface="Times New Roman"/>
                <a:cs typeface="Times New Roman"/>
                <a:sym typeface="Times New Roman"/>
              </a:rPr>
              <a:t>DES cipher and reverse cipher for the first approach</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97"/>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85</a:t>
            </a:fld>
            <a:endParaRPr/>
          </a:p>
        </p:txBody>
      </p:sp>
      <p:sp>
        <p:nvSpPr>
          <p:cNvPr id="681" name="Google Shape;681;p97"/>
          <p:cNvSpPr txBox="1"/>
          <p:nvPr/>
        </p:nvSpPr>
        <p:spPr>
          <a:xfrm>
            <a:off x="84075" y="197800"/>
            <a:ext cx="8686800" cy="523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Alternative Approach</a:t>
            </a:r>
            <a:endParaRPr/>
          </a:p>
        </p:txBody>
      </p:sp>
      <p:sp>
        <p:nvSpPr>
          <p:cNvPr id="682" name="Google Shape;682;p97"/>
          <p:cNvSpPr txBox="1"/>
          <p:nvPr/>
        </p:nvSpPr>
        <p:spPr>
          <a:xfrm>
            <a:off x="228600" y="873534"/>
            <a:ext cx="8686800" cy="13854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We can make all 16 rounds the same by including one swapper to the 16th round and add an extra swapper after that (two swappers cancel the effect of each other). </a:t>
            </a:r>
            <a:endParaRPr/>
          </a:p>
        </p:txBody>
      </p:sp>
      <p:sp>
        <p:nvSpPr>
          <p:cNvPr id="683" name="Google Shape;683;p97"/>
          <p:cNvSpPr txBox="1"/>
          <p:nvPr/>
        </p:nvSpPr>
        <p:spPr>
          <a:xfrm>
            <a:off x="288125" y="2411438"/>
            <a:ext cx="8686800" cy="523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Key Generation</a:t>
            </a:r>
            <a:endParaRPr/>
          </a:p>
        </p:txBody>
      </p:sp>
      <p:sp>
        <p:nvSpPr>
          <p:cNvPr id="684" name="Google Shape;684;p97"/>
          <p:cNvSpPr txBox="1"/>
          <p:nvPr/>
        </p:nvSpPr>
        <p:spPr>
          <a:xfrm>
            <a:off x="228600" y="3176588"/>
            <a:ext cx="8686800" cy="954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round-key generator creates sixteen 48-bit keys out of a 56-bit cipher key.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8"/>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86</a:t>
            </a:fld>
            <a:endParaRPr/>
          </a:p>
        </p:txBody>
      </p:sp>
      <p:pic>
        <p:nvPicPr>
          <p:cNvPr id="690" name="Google Shape;690;p98"/>
          <p:cNvPicPr preferRelativeResize="0"/>
          <p:nvPr/>
        </p:nvPicPr>
        <p:blipFill rotWithShape="1">
          <a:blip r:embed="rId3">
            <a:alphaModFix/>
          </a:blip>
          <a:srcRect/>
          <a:stretch/>
        </p:blipFill>
        <p:spPr>
          <a:xfrm>
            <a:off x="1394150" y="187800"/>
            <a:ext cx="4897075" cy="4684173"/>
          </a:xfrm>
          <a:prstGeom prst="rect">
            <a:avLst/>
          </a:prstGeom>
          <a:noFill/>
          <a:ln>
            <a:noFill/>
          </a:ln>
        </p:spPr>
      </p:pic>
      <p:sp>
        <p:nvSpPr>
          <p:cNvPr id="691" name="Google Shape;691;p98"/>
          <p:cNvSpPr txBox="1"/>
          <p:nvPr/>
        </p:nvSpPr>
        <p:spPr>
          <a:xfrm>
            <a:off x="6535737" y="2457450"/>
            <a:ext cx="17700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Figure </a:t>
            </a:r>
            <a:r>
              <a:rPr lang="en" sz="2400" b="1">
                <a:solidFill>
                  <a:schemeClr val="folHlink"/>
                </a:solidFill>
                <a:latin typeface="Times New Roman"/>
                <a:ea typeface="Times New Roman"/>
                <a:cs typeface="Times New Roman"/>
                <a:sym typeface="Times New Roman"/>
              </a:rPr>
              <a:t>: </a:t>
            </a:r>
            <a:r>
              <a:rPr lang="en" sz="2000" b="1" i="1" u="none">
                <a:solidFill>
                  <a:schemeClr val="dk1"/>
                </a:solidFill>
                <a:latin typeface="Times New Roman"/>
                <a:ea typeface="Times New Roman"/>
                <a:cs typeface="Times New Roman"/>
                <a:sym typeface="Times New Roman"/>
              </a:rPr>
              <a:t>Key generation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99"/>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87</a:t>
            </a:fld>
            <a:endParaRPr/>
          </a:p>
        </p:txBody>
      </p:sp>
      <p:pic>
        <p:nvPicPr>
          <p:cNvPr id="697" name="Google Shape;697;p99"/>
          <p:cNvPicPr preferRelativeResize="0"/>
          <p:nvPr/>
        </p:nvPicPr>
        <p:blipFill rotWithShape="1">
          <a:blip r:embed="rId3">
            <a:alphaModFix/>
          </a:blip>
          <a:srcRect/>
          <a:stretch/>
        </p:blipFill>
        <p:spPr>
          <a:xfrm>
            <a:off x="873325" y="656550"/>
            <a:ext cx="6268075" cy="2378501"/>
          </a:xfrm>
          <a:prstGeom prst="rect">
            <a:avLst/>
          </a:prstGeom>
          <a:noFill/>
          <a:ln>
            <a:noFill/>
          </a:ln>
        </p:spPr>
      </p:pic>
      <p:sp>
        <p:nvSpPr>
          <p:cNvPr id="698" name="Google Shape;698;p99"/>
          <p:cNvSpPr txBox="1"/>
          <p:nvPr/>
        </p:nvSpPr>
        <p:spPr>
          <a:xfrm>
            <a:off x="1955875" y="141700"/>
            <a:ext cx="3787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Table </a:t>
            </a:r>
            <a:r>
              <a:rPr lang="en" sz="2400" b="1">
                <a:solidFill>
                  <a:schemeClr val="folHlink"/>
                </a:solidFill>
                <a:latin typeface="Times New Roman"/>
                <a:ea typeface="Times New Roman"/>
                <a:cs typeface="Times New Roman"/>
                <a:sym typeface="Times New Roman"/>
              </a:rPr>
              <a:t>:</a:t>
            </a:r>
            <a:r>
              <a:rPr lang="en" sz="2400" b="1" i="0" u="none">
                <a:solidFill>
                  <a:schemeClr val="folHlink"/>
                </a:solidFill>
                <a:latin typeface="Times New Roman"/>
                <a:ea typeface="Times New Roman"/>
                <a:cs typeface="Times New Roman"/>
                <a:sym typeface="Times New Roman"/>
              </a:rPr>
              <a:t> </a:t>
            </a:r>
            <a:r>
              <a:rPr lang="en" sz="2000" b="1" i="1" u="none">
                <a:solidFill>
                  <a:schemeClr val="dk1"/>
                </a:solidFill>
                <a:latin typeface="Times New Roman"/>
                <a:ea typeface="Times New Roman"/>
                <a:cs typeface="Times New Roman"/>
                <a:sym typeface="Times New Roman"/>
              </a:rPr>
              <a:t>Parity-bit drop table</a:t>
            </a:r>
            <a:endParaRPr/>
          </a:p>
        </p:txBody>
      </p:sp>
      <p:sp>
        <p:nvSpPr>
          <p:cNvPr id="699" name="Google Shape;699;p99"/>
          <p:cNvSpPr txBox="1"/>
          <p:nvPr/>
        </p:nvSpPr>
        <p:spPr>
          <a:xfrm>
            <a:off x="2380950" y="3088209"/>
            <a:ext cx="3879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Table </a:t>
            </a:r>
            <a:r>
              <a:rPr lang="en" sz="2400" b="1">
                <a:solidFill>
                  <a:schemeClr val="folHlink"/>
                </a:solidFill>
                <a:latin typeface="Times New Roman"/>
                <a:ea typeface="Times New Roman"/>
                <a:cs typeface="Times New Roman"/>
                <a:sym typeface="Times New Roman"/>
              </a:rPr>
              <a:t>:</a:t>
            </a:r>
            <a:r>
              <a:rPr lang="en" sz="2000" b="1" i="1" u="none">
                <a:solidFill>
                  <a:schemeClr val="dk1"/>
                </a:solidFill>
                <a:latin typeface="Times New Roman"/>
                <a:ea typeface="Times New Roman"/>
                <a:cs typeface="Times New Roman"/>
                <a:sym typeface="Times New Roman"/>
              </a:rPr>
              <a:t>Number of bits shifts</a:t>
            </a:r>
            <a:endParaRPr/>
          </a:p>
        </p:txBody>
      </p:sp>
      <p:pic>
        <p:nvPicPr>
          <p:cNvPr id="700" name="Google Shape;700;p99"/>
          <p:cNvPicPr preferRelativeResize="0"/>
          <p:nvPr/>
        </p:nvPicPr>
        <p:blipFill rotWithShape="1">
          <a:blip r:embed="rId4">
            <a:alphaModFix/>
          </a:blip>
          <a:srcRect/>
          <a:stretch/>
        </p:blipFill>
        <p:spPr>
          <a:xfrm>
            <a:off x="138100" y="3788174"/>
            <a:ext cx="8710703" cy="845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00"/>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88</a:t>
            </a:fld>
            <a:endParaRPr/>
          </a:p>
        </p:txBody>
      </p:sp>
      <p:sp>
        <p:nvSpPr>
          <p:cNvPr id="706" name="Google Shape;706;p100"/>
          <p:cNvSpPr txBox="1"/>
          <p:nvPr/>
        </p:nvSpPr>
        <p:spPr>
          <a:xfrm>
            <a:off x="1700800" y="383650"/>
            <a:ext cx="4049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Table </a:t>
            </a:r>
            <a:r>
              <a:rPr lang="en" sz="2400" b="1">
                <a:solidFill>
                  <a:schemeClr val="folHlink"/>
                </a:solidFill>
                <a:latin typeface="Times New Roman"/>
                <a:ea typeface="Times New Roman"/>
                <a:cs typeface="Times New Roman"/>
                <a:sym typeface="Times New Roman"/>
              </a:rPr>
              <a:t>:</a:t>
            </a:r>
            <a:r>
              <a:rPr lang="en" sz="2400" b="1" i="0" u="none">
                <a:solidFill>
                  <a:schemeClr val="folHlink"/>
                </a:solidFill>
                <a:latin typeface="Times New Roman"/>
                <a:ea typeface="Times New Roman"/>
                <a:cs typeface="Times New Roman"/>
                <a:sym typeface="Times New Roman"/>
              </a:rPr>
              <a:t> </a:t>
            </a:r>
            <a:r>
              <a:rPr lang="en" sz="2000" b="1" i="1" u="none">
                <a:solidFill>
                  <a:schemeClr val="dk1"/>
                </a:solidFill>
                <a:latin typeface="Times New Roman"/>
                <a:ea typeface="Times New Roman"/>
                <a:cs typeface="Times New Roman"/>
                <a:sym typeface="Times New Roman"/>
              </a:rPr>
              <a:t>Key-compression table</a:t>
            </a:r>
            <a:endParaRPr/>
          </a:p>
        </p:txBody>
      </p:sp>
      <p:pic>
        <p:nvPicPr>
          <p:cNvPr id="707" name="Google Shape;707;p100"/>
          <p:cNvPicPr preferRelativeResize="0"/>
          <p:nvPr/>
        </p:nvPicPr>
        <p:blipFill rotWithShape="1">
          <a:blip r:embed="rId3">
            <a:alphaModFix/>
          </a:blip>
          <a:srcRect/>
          <a:stretch/>
        </p:blipFill>
        <p:spPr>
          <a:xfrm>
            <a:off x="684195" y="1402775"/>
            <a:ext cx="7432726" cy="21976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01"/>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89</a:t>
            </a:fld>
            <a:endParaRPr/>
          </a:p>
        </p:txBody>
      </p:sp>
      <p:sp>
        <p:nvSpPr>
          <p:cNvPr id="713" name="Google Shape;713;p101"/>
          <p:cNvSpPr txBox="1"/>
          <p:nvPr/>
        </p:nvSpPr>
        <p:spPr>
          <a:xfrm>
            <a:off x="0" y="0"/>
            <a:ext cx="9144000" cy="7431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14" name="Google Shape;714;p101"/>
          <p:cNvSpPr txBox="1"/>
          <p:nvPr/>
        </p:nvSpPr>
        <p:spPr>
          <a:xfrm>
            <a:off x="228600" y="171450"/>
            <a:ext cx="3411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Multiple DES</a:t>
            </a:r>
            <a:endParaRPr/>
          </a:p>
        </p:txBody>
      </p:sp>
      <p:sp>
        <p:nvSpPr>
          <p:cNvPr id="715" name="Google Shape;715;p101"/>
          <p:cNvSpPr txBox="1"/>
          <p:nvPr/>
        </p:nvSpPr>
        <p:spPr>
          <a:xfrm>
            <a:off x="8229600" y="4800600"/>
            <a:ext cx="184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16" name="Google Shape;716;p101"/>
          <p:cNvSpPr txBox="1"/>
          <p:nvPr/>
        </p:nvSpPr>
        <p:spPr>
          <a:xfrm>
            <a:off x="228600" y="857250"/>
            <a:ext cx="8229600" cy="13854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major criticism of DES regards its key length. Fortunately DES is not a group. This means that we can use double or triple DES to increase the key size.</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p:nvPr/>
        </p:nvSpPr>
        <p:spPr>
          <a:xfrm>
            <a:off x="7620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5.</a:t>
            </a:r>
            <a:fld id="{00000000-1234-1234-1234-123412341234}" type="slidenum">
              <a:rPr lang="en" sz="1200" b="1" i="0" u="none">
                <a:solidFill>
                  <a:schemeClr val="lt2"/>
                </a:solidFill>
                <a:latin typeface="Arial"/>
                <a:ea typeface="Arial"/>
                <a:cs typeface="Arial"/>
                <a:sym typeface="Arial"/>
              </a:rPr>
              <a:t>9</a:t>
            </a:fld>
            <a:endParaRPr/>
          </a:p>
        </p:txBody>
      </p:sp>
      <p:sp>
        <p:nvSpPr>
          <p:cNvPr id="105" name="Google Shape;105;p21"/>
          <p:cNvSpPr txBox="1"/>
          <p:nvPr/>
        </p:nvSpPr>
        <p:spPr>
          <a:xfrm>
            <a:off x="1143000" y="0"/>
            <a:ext cx="7593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u="none">
                <a:solidFill>
                  <a:schemeClr val="dk1"/>
                </a:solidFill>
                <a:latin typeface="Times New Roman"/>
                <a:ea typeface="Times New Roman"/>
                <a:cs typeface="Times New Roman"/>
                <a:sym typeface="Times New Roman"/>
              </a:rPr>
              <a:t>Block Ciphers as Permutation Groups</a:t>
            </a:r>
            <a:endParaRPr>
              <a:solidFill>
                <a:schemeClr val="dk1"/>
              </a:solidFill>
              <a:latin typeface="Times New Roman"/>
              <a:ea typeface="Times New Roman"/>
              <a:cs typeface="Times New Roman"/>
              <a:sym typeface="Times New Roman"/>
            </a:endParaRPr>
          </a:p>
        </p:txBody>
      </p:sp>
      <p:sp>
        <p:nvSpPr>
          <p:cNvPr id="106" name="Google Shape;106;p21"/>
          <p:cNvSpPr txBox="1"/>
          <p:nvPr/>
        </p:nvSpPr>
        <p:spPr>
          <a:xfrm>
            <a:off x="152400" y="836000"/>
            <a:ext cx="8686800" cy="13854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Full-Size Key Transposition Block Ciphers</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In a  full-size key transposition cipher We need to have n! possible keys, so the key should have </a:t>
            </a:r>
            <a:r>
              <a:rPr lang="en" sz="2800" b="1" i="0" u="none">
                <a:solidFill>
                  <a:schemeClr val="hlink"/>
                </a:solidFill>
                <a:latin typeface="Noto Sans Symbols"/>
                <a:ea typeface="Noto Sans Symbols"/>
                <a:cs typeface="Noto Sans Symbols"/>
                <a:sym typeface="Noto Sans Symbols"/>
              </a:rPr>
              <a:t>⎡</a:t>
            </a:r>
            <a:r>
              <a:rPr lang="en" sz="2800" b="1" i="1" u="none">
                <a:solidFill>
                  <a:schemeClr val="hlink"/>
                </a:solidFill>
                <a:latin typeface="Times New Roman"/>
                <a:ea typeface="Times New Roman"/>
                <a:cs typeface="Times New Roman"/>
                <a:sym typeface="Times New Roman"/>
              </a:rPr>
              <a:t>log</a:t>
            </a:r>
            <a:r>
              <a:rPr lang="en" sz="2800" b="1" i="1" u="none" baseline="-25000">
                <a:solidFill>
                  <a:schemeClr val="hlink"/>
                </a:solidFill>
                <a:latin typeface="Times New Roman"/>
                <a:ea typeface="Times New Roman"/>
                <a:cs typeface="Times New Roman"/>
                <a:sym typeface="Times New Roman"/>
              </a:rPr>
              <a:t>2</a:t>
            </a:r>
            <a:r>
              <a:rPr lang="en" sz="2800" b="1" i="1" u="none">
                <a:solidFill>
                  <a:schemeClr val="hlink"/>
                </a:solidFill>
                <a:latin typeface="Times New Roman"/>
                <a:ea typeface="Times New Roman"/>
                <a:cs typeface="Times New Roman"/>
                <a:sym typeface="Times New Roman"/>
              </a:rPr>
              <a:t> n!</a:t>
            </a:r>
            <a:r>
              <a:rPr lang="en" sz="2800" b="1" i="0" u="none">
                <a:solidFill>
                  <a:schemeClr val="hlink"/>
                </a:solidFill>
                <a:latin typeface="Noto Sans Symbols"/>
                <a:ea typeface="Noto Sans Symbols"/>
                <a:cs typeface="Noto Sans Symbols"/>
                <a:sym typeface="Noto Sans Symbols"/>
              </a:rPr>
              <a:t>⎤</a:t>
            </a:r>
            <a:r>
              <a:rPr lang="en" sz="2800" b="1" i="1" u="none">
                <a:solidFill>
                  <a:schemeClr val="dk1"/>
                </a:solidFill>
                <a:latin typeface="Times New Roman"/>
                <a:ea typeface="Times New Roman"/>
                <a:cs typeface="Times New Roman"/>
                <a:sym typeface="Times New Roman"/>
              </a:rPr>
              <a:t> bits.</a:t>
            </a:r>
            <a:endParaRPr/>
          </a:p>
        </p:txBody>
      </p:sp>
      <p:sp>
        <p:nvSpPr>
          <p:cNvPr id="107" name="Google Shape;107;p21"/>
          <p:cNvSpPr txBox="1"/>
          <p:nvPr/>
        </p:nvSpPr>
        <p:spPr>
          <a:xfrm>
            <a:off x="152400" y="2397106"/>
            <a:ext cx="8229600" cy="8310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a:solidFill>
                  <a:schemeClr val="dk1"/>
                </a:solidFill>
                <a:latin typeface="Times New Roman"/>
                <a:ea typeface="Times New Roman"/>
                <a:cs typeface="Times New Roman"/>
                <a:sym typeface="Times New Roman"/>
              </a:rPr>
              <a:t>EX. </a:t>
            </a:r>
            <a:r>
              <a:rPr lang="en" sz="2400" b="1" i="0" u="none">
                <a:solidFill>
                  <a:schemeClr val="dk1"/>
                </a:solidFill>
                <a:latin typeface="Times New Roman"/>
                <a:ea typeface="Times New Roman"/>
                <a:cs typeface="Times New Roman"/>
                <a:sym typeface="Times New Roman"/>
              </a:rPr>
              <a:t>Show the model and the set of permutation tables for a 3-bit block transposition cipher where the block size is 3 bits.</a:t>
            </a:r>
            <a:endParaRPr/>
          </a:p>
        </p:txBody>
      </p:sp>
      <p:sp>
        <p:nvSpPr>
          <p:cNvPr id="108" name="Google Shape;108;p21"/>
          <p:cNvSpPr txBox="1"/>
          <p:nvPr/>
        </p:nvSpPr>
        <p:spPr>
          <a:xfrm>
            <a:off x="381000" y="3307706"/>
            <a:ext cx="8229600" cy="523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hlink"/>
              </a:buClr>
              <a:buSzPts val="2800"/>
              <a:buFont typeface="Times New Roman"/>
              <a:buNone/>
            </a:pPr>
            <a:r>
              <a:rPr lang="en" sz="2800" b="1" i="0" u="none">
                <a:solidFill>
                  <a:schemeClr val="hlink"/>
                </a:solidFill>
                <a:latin typeface="Times New Roman"/>
                <a:ea typeface="Times New Roman"/>
                <a:cs typeface="Times New Roman"/>
                <a:sym typeface="Times New Roman"/>
              </a:rPr>
              <a:t>Solution</a:t>
            </a:r>
            <a:endParaRPr/>
          </a:p>
        </p:txBody>
      </p:sp>
      <p:sp>
        <p:nvSpPr>
          <p:cNvPr id="109" name="Google Shape;109;p21"/>
          <p:cNvSpPr txBox="1"/>
          <p:nvPr/>
        </p:nvSpPr>
        <p:spPr>
          <a:xfrm>
            <a:off x="381000" y="3900250"/>
            <a:ext cx="8229600" cy="8310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 sz="2400" b="1" i="0" u="none">
                <a:solidFill>
                  <a:schemeClr val="dk1"/>
                </a:solidFill>
                <a:latin typeface="Times New Roman"/>
                <a:ea typeface="Times New Roman"/>
                <a:cs typeface="Times New Roman"/>
                <a:sym typeface="Times New Roman"/>
              </a:rPr>
              <a:t>The set of permutation tables has 3! = 6 elements, as shown in Figure </a:t>
            </a:r>
            <a:r>
              <a:rPr lang="en" sz="2400" b="1">
                <a:solidFill>
                  <a:schemeClr val="dk1"/>
                </a:solidFill>
                <a:latin typeface="Times New Roman"/>
                <a:ea typeface="Times New Roman"/>
                <a:cs typeface="Times New Roman"/>
                <a:sym typeface="Times New Roman"/>
              </a:rPr>
              <a:t>below.</a:t>
            </a:r>
            <a:r>
              <a:rPr lang="en" sz="2400" b="1" i="0" u="none">
                <a:solidFill>
                  <a:schemeClr val="dk1"/>
                </a:solidFill>
                <a:latin typeface="Times New Roman"/>
                <a:ea typeface="Times New Roman"/>
                <a:cs typeface="Times New Roman"/>
                <a:sym typeface="Times New Roman"/>
              </a:rPr>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2"/>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90</a:t>
            </a:fld>
            <a:endParaRPr/>
          </a:p>
        </p:txBody>
      </p:sp>
      <p:sp>
        <p:nvSpPr>
          <p:cNvPr id="722" name="Google Shape;722;p102"/>
          <p:cNvSpPr txBox="1"/>
          <p:nvPr/>
        </p:nvSpPr>
        <p:spPr>
          <a:xfrm>
            <a:off x="8229600" y="4800600"/>
            <a:ext cx="184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23" name="Google Shape;723;p102"/>
          <p:cNvSpPr txBox="1"/>
          <p:nvPr/>
        </p:nvSpPr>
        <p:spPr>
          <a:xfrm>
            <a:off x="339125" y="158700"/>
            <a:ext cx="8229600" cy="9543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 substitution that maps every possible input to every possible output is a group.</a:t>
            </a:r>
            <a:endParaRPr/>
          </a:p>
        </p:txBody>
      </p:sp>
      <p:pic>
        <p:nvPicPr>
          <p:cNvPr id="724" name="Google Shape;724;p102"/>
          <p:cNvPicPr preferRelativeResize="0"/>
          <p:nvPr/>
        </p:nvPicPr>
        <p:blipFill rotWithShape="1">
          <a:blip r:embed="rId3">
            <a:alphaModFix/>
          </a:blip>
          <a:srcRect/>
          <a:stretch/>
        </p:blipFill>
        <p:spPr>
          <a:xfrm>
            <a:off x="776950" y="1853350"/>
            <a:ext cx="6957351" cy="2822550"/>
          </a:xfrm>
          <a:prstGeom prst="rect">
            <a:avLst/>
          </a:prstGeom>
          <a:noFill/>
          <a:ln>
            <a:noFill/>
          </a:ln>
        </p:spPr>
      </p:pic>
      <p:sp>
        <p:nvSpPr>
          <p:cNvPr id="725" name="Google Shape;725;p102"/>
          <p:cNvSpPr txBox="1"/>
          <p:nvPr/>
        </p:nvSpPr>
        <p:spPr>
          <a:xfrm>
            <a:off x="1689862" y="1159925"/>
            <a:ext cx="4386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000" b="1" u="none">
                <a:solidFill>
                  <a:schemeClr val="dk1"/>
                </a:solidFill>
                <a:latin typeface="Times New Roman"/>
                <a:ea typeface="Times New Roman"/>
                <a:cs typeface="Times New Roman"/>
                <a:sym typeface="Times New Roman"/>
              </a:rPr>
              <a:t>Composition of mapping</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3"/>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91</a:t>
            </a:fld>
            <a:endParaRPr/>
          </a:p>
        </p:txBody>
      </p:sp>
      <p:sp>
        <p:nvSpPr>
          <p:cNvPr id="731" name="Google Shape;731;p103"/>
          <p:cNvSpPr txBox="1"/>
          <p:nvPr/>
        </p:nvSpPr>
        <p:spPr>
          <a:xfrm>
            <a:off x="228600" y="685800"/>
            <a:ext cx="8686800" cy="523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first approach is to use double DES (2DES). </a:t>
            </a:r>
            <a:endParaRPr/>
          </a:p>
        </p:txBody>
      </p:sp>
      <p:sp>
        <p:nvSpPr>
          <p:cNvPr id="732" name="Google Shape;732;p103"/>
          <p:cNvSpPr txBox="1"/>
          <p:nvPr/>
        </p:nvSpPr>
        <p:spPr>
          <a:xfrm>
            <a:off x="1143000" y="0"/>
            <a:ext cx="3311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Double DES</a:t>
            </a:r>
            <a:endParaRPr/>
          </a:p>
        </p:txBody>
      </p:sp>
      <p:sp>
        <p:nvSpPr>
          <p:cNvPr id="733" name="Google Shape;733;p103"/>
          <p:cNvSpPr txBox="1"/>
          <p:nvPr/>
        </p:nvSpPr>
        <p:spPr>
          <a:xfrm>
            <a:off x="228600" y="1200150"/>
            <a:ext cx="8686800" cy="2247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Meet-in-the-Middle Attack</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However, using a known-plaintext attack called </a:t>
            </a:r>
            <a:r>
              <a:rPr lang="en" sz="2800" b="1" i="1" u="none">
                <a:solidFill>
                  <a:schemeClr val="hlink"/>
                </a:solidFill>
                <a:latin typeface="Times New Roman"/>
                <a:ea typeface="Times New Roman"/>
                <a:cs typeface="Times New Roman"/>
                <a:sym typeface="Times New Roman"/>
              </a:rPr>
              <a:t>meet-in-the-middle attack</a:t>
            </a:r>
            <a:r>
              <a:rPr lang="en" sz="2800" b="1" i="1" u="none">
                <a:solidFill>
                  <a:schemeClr val="dk1"/>
                </a:solidFill>
                <a:latin typeface="Times New Roman"/>
                <a:ea typeface="Times New Roman"/>
                <a:cs typeface="Times New Roman"/>
                <a:sym typeface="Times New Roman"/>
              </a:rPr>
              <a:t> proves that double DES improves this vulnerability slightly (to 2</a:t>
            </a:r>
            <a:r>
              <a:rPr lang="en" sz="2800" b="1" i="1" u="none" baseline="30000">
                <a:solidFill>
                  <a:schemeClr val="dk1"/>
                </a:solidFill>
                <a:latin typeface="Times New Roman"/>
                <a:ea typeface="Times New Roman"/>
                <a:cs typeface="Times New Roman"/>
                <a:sym typeface="Times New Roman"/>
              </a:rPr>
              <a:t>57</a:t>
            </a:r>
            <a:r>
              <a:rPr lang="en" sz="2800" b="1" i="1" u="none">
                <a:solidFill>
                  <a:schemeClr val="dk1"/>
                </a:solidFill>
                <a:latin typeface="Times New Roman"/>
                <a:ea typeface="Times New Roman"/>
                <a:cs typeface="Times New Roman"/>
                <a:sym typeface="Times New Roman"/>
              </a:rPr>
              <a:t> tests), but not tremendously (to 2</a:t>
            </a:r>
            <a:r>
              <a:rPr lang="en" sz="2800" b="1" i="1" u="none" baseline="30000">
                <a:solidFill>
                  <a:schemeClr val="dk1"/>
                </a:solidFill>
                <a:latin typeface="Times New Roman"/>
                <a:ea typeface="Times New Roman"/>
                <a:cs typeface="Times New Roman"/>
                <a:sym typeface="Times New Roman"/>
              </a:rPr>
              <a:t>112</a:t>
            </a:r>
            <a:r>
              <a:rPr lang="en" sz="2800" b="1" i="1" u="none">
                <a:solidFill>
                  <a:schemeClr val="dk1"/>
                </a:solidFill>
                <a:latin typeface="Times New Roman"/>
                <a:ea typeface="Times New Roman"/>
                <a:cs typeface="Times New Roman"/>
                <a:sym typeface="Times New Roman"/>
              </a:rPr>
              <a:t>). </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4"/>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92</a:t>
            </a:fld>
            <a:endParaRPr/>
          </a:p>
        </p:txBody>
      </p:sp>
      <p:sp>
        <p:nvSpPr>
          <p:cNvPr id="739" name="Google Shape;739;p104"/>
          <p:cNvSpPr txBox="1"/>
          <p:nvPr/>
        </p:nvSpPr>
        <p:spPr>
          <a:xfrm>
            <a:off x="228600" y="685800"/>
            <a:ext cx="8686800" cy="523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 </a:t>
            </a:r>
            <a:endParaRPr/>
          </a:p>
        </p:txBody>
      </p:sp>
      <p:pic>
        <p:nvPicPr>
          <p:cNvPr id="740" name="Google Shape;740;p104"/>
          <p:cNvPicPr preferRelativeResize="0"/>
          <p:nvPr/>
        </p:nvPicPr>
        <p:blipFill rotWithShape="1">
          <a:blip r:embed="rId3">
            <a:alphaModFix/>
          </a:blip>
          <a:srcRect/>
          <a:stretch/>
        </p:blipFill>
        <p:spPr>
          <a:xfrm>
            <a:off x="1116200" y="713325"/>
            <a:ext cx="6178224" cy="4216576"/>
          </a:xfrm>
          <a:prstGeom prst="rect">
            <a:avLst/>
          </a:prstGeom>
          <a:noFill/>
          <a:ln>
            <a:noFill/>
          </a:ln>
        </p:spPr>
      </p:pic>
      <p:sp>
        <p:nvSpPr>
          <p:cNvPr id="741" name="Google Shape;741;p104"/>
          <p:cNvSpPr txBox="1"/>
          <p:nvPr/>
        </p:nvSpPr>
        <p:spPr>
          <a:xfrm>
            <a:off x="1379762" y="183625"/>
            <a:ext cx="6216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100" b="1" u="none">
                <a:solidFill>
                  <a:schemeClr val="dk1"/>
                </a:solidFill>
                <a:latin typeface="Times New Roman"/>
                <a:ea typeface="Times New Roman"/>
                <a:cs typeface="Times New Roman"/>
                <a:sym typeface="Times New Roman"/>
              </a:rPr>
              <a:t>Meet-in-the-middle attack for double DES</a:t>
            </a:r>
            <a:endParaRPr sz="15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05"/>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93</a:t>
            </a:fld>
            <a:endParaRPr/>
          </a:p>
        </p:txBody>
      </p:sp>
      <p:sp>
        <p:nvSpPr>
          <p:cNvPr id="747" name="Google Shape;747;p105"/>
          <p:cNvSpPr txBox="1"/>
          <p:nvPr/>
        </p:nvSpPr>
        <p:spPr>
          <a:xfrm>
            <a:off x="228600" y="685800"/>
            <a:ext cx="8686800" cy="5850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pic>
        <p:nvPicPr>
          <p:cNvPr id="748" name="Google Shape;748;p105"/>
          <p:cNvPicPr preferRelativeResize="0"/>
          <p:nvPr/>
        </p:nvPicPr>
        <p:blipFill rotWithShape="1">
          <a:blip r:embed="rId3">
            <a:alphaModFix/>
          </a:blip>
          <a:srcRect/>
          <a:stretch/>
        </p:blipFill>
        <p:spPr>
          <a:xfrm>
            <a:off x="853875" y="978374"/>
            <a:ext cx="6603151" cy="2719850"/>
          </a:xfrm>
          <a:prstGeom prst="rect">
            <a:avLst/>
          </a:prstGeom>
          <a:noFill/>
          <a:ln>
            <a:noFill/>
          </a:ln>
        </p:spPr>
      </p:pic>
      <p:sp>
        <p:nvSpPr>
          <p:cNvPr id="749" name="Google Shape;749;p105"/>
          <p:cNvSpPr txBox="1"/>
          <p:nvPr/>
        </p:nvSpPr>
        <p:spPr>
          <a:xfrm>
            <a:off x="1090100" y="269700"/>
            <a:ext cx="5615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 </a:t>
            </a:r>
            <a:r>
              <a:rPr lang="en" sz="2100" b="1" u="none">
                <a:solidFill>
                  <a:schemeClr val="dk1"/>
                </a:solidFill>
                <a:latin typeface="Times New Roman"/>
                <a:ea typeface="Times New Roman"/>
                <a:cs typeface="Times New Roman"/>
                <a:sym typeface="Times New Roman"/>
              </a:rPr>
              <a:t>Tables for meet-in-the-middle attack</a:t>
            </a:r>
            <a:endParaRPr sz="15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6"/>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94</a:t>
            </a:fld>
            <a:endParaRPr/>
          </a:p>
        </p:txBody>
      </p:sp>
      <p:sp>
        <p:nvSpPr>
          <p:cNvPr id="755" name="Google Shape;755;p106"/>
          <p:cNvSpPr txBox="1"/>
          <p:nvPr/>
        </p:nvSpPr>
        <p:spPr>
          <a:xfrm>
            <a:off x="1143000" y="0"/>
            <a:ext cx="3108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 sz="3200" b="1" i="1" u="none">
                <a:solidFill>
                  <a:schemeClr val="hlink"/>
                </a:solidFill>
                <a:latin typeface="Times New Roman"/>
                <a:ea typeface="Times New Roman"/>
                <a:cs typeface="Times New Roman"/>
                <a:sym typeface="Times New Roman"/>
              </a:rPr>
              <a:t>Triple DES</a:t>
            </a:r>
            <a:endParaRPr/>
          </a:p>
        </p:txBody>
      </p:sp>
      <p:pic>
        <p:nvPicPr>
          <p:cNvPr id="756" name="Google Shape;756;p106"/>
          <p:cNvPicPr preferRelativeResize="0"/>
          <p:nvPr/>
        </p:nvPicPr>
        <p:blipFill rotWithShape="1">
          <a:blip r:embed="rId3">
            <a:alphaModFix/>
          </a:blip>
          <a:srcRect/>
          <a:stretch/>
        </p:blipFill>
        <p:spPr>
          <a:xfrm>
            <a:off x="685800" y="1235869"/>
            <a:ext cx="5306615" cy="3736182"/>
          </a:xfrm>
          <a:prstGeom prst="rect">
            <a:avLst/>
          </a:prstGeom>
          <a:noFill/>
          <a:ln>
            <a:noFill/>
          </a:ln>
        </p:spPr>
      </p:pic>
      <p:sp>
        <p:nvSpPr>
          <p:cNvPr id="757" name="Google Shape;757;p106"/>
          <p:cNvSpPr txBox="1"/>
          <p:nvPr/>
        </p:nvSpPr>
        <p:spPr>
          <a:xfrm>
            <a:off x="1828800" y="628650"/>
            <a:ext cx="4459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Figure 6.16  </a:t>
            </a:r>
            <a:r>
              <a:rPr lang="en" sz="2000" b="1" i="1" u="none">
                <a:solidFill>
                  <a:schemeClr val="dk1"/>
                </a:solidFill>
                <a:latin typeface="Times New Roman"/>
                <a:ea typeface="Times New Roman"/>
                <a:cs typeface="Times New Roman"/>
                <a:sym typeface="Times New Roman"/>
              </a:rPr>
              <a:t>Triple DES with two keys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7"/>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95</a:t>
            </a:fld>
            <a:endParaRPr/>
          </a:p>
        </p:txBody>
      </p:sp>
      <p:sp>
        <p:nvSpPr>
          <p:cNvPr id="763" name="Google Shape;763;p107"/>
          <p:cNvSpPr txBox="1"/>
          <p:nvPr/>
        </p:nvSpPr>
        <p:spPr>
          <a:xfrm>
            <a:off x="152400" y="742950"/>
            <a:ext cx="8686800" cy="22473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folHlink"/>
              </a:buClr>
              <a:buSzPts val="2800"/>
              <a:buFont typeface="Times New Roman"/>
              <a:buNone/>
            </a:pPr>
            <a:r>
              <a:rPr lang="en" sz="2800" b="1" i="1" u="none">
                <a:solidFill>
                  <a:schemeClr val="folHlink"/>
                </a:solidFill>
                <a:latin typeface="Times New Roman"/>
                <a:ea typeface="Times New Roman"/>
                <a:cs typeface="Times New Roman"/>
                <a:sym typeface="Times New Roman"/>
              </a:rPr>
              <a:t>Triple DES with Three Keys</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possibility of known-plaintext attacks on triple DES with two keys has enticed some applications to use triple DES with three keys. Triple DES with three keys is used by many applications such as PGP (See Chapter 16).</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08"/>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96</a:t>
            </a:fld>
            <a:endParaRPr/>
          </a:p>
        </p:txBody>
      </p:sp>
      <p:sp>
        <p:nvSpPr>
          <p:cNvPr id="769" name="Google Shape;769;p108"/>
          <p:cNvSpPr txBox="1"/>
          <p:nvPr/>
        </p:nvSpPr>
        <p:spPr>
          <a:xfrm>
            <a:off x="228600" y="171450"/>
            <a:ext cx="3806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 Security of DES</a:t>
            </a:r>
            <a:endParaRPr/>
          </a:p>
        </p:txBody>
      </p:sp>
      <p:sp>
        <p:nvSpPr>
          <p:cNvPr id="770" name="Google Shape;770;p108"/>
          <p:cNvSpPr txBox="1"/>
          <p:nvPr/>
        </p:nvSpPr>
        <p:spPr>
          <a:xfrm>
            <a:off x="8229600" y="4800600"/>
            <a:ext cx="184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71" name="Google Shape;771;p108"/>
          <p:cNvSpPr txBox="1"/>
          <p:nvPr/>
        </p:nvSpPr>
        <p:spPr>
          <a:xfrm>
            <a:off x="228600" y="902494"/>
            <a:ext cx="8229600" cy="181620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DES, as the first important block cipher, has gone through much scrutiny. Among the attempted attacks, three are of interest: brute-force, differential cryptanalysis, and linear cryptanalysis.</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09"/>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97</a:t>
            </a:fld>
            <a:endParaRPr/>
          </a:p>
        </p:txBody>
      </p:sp>
      <p:sp>
        <p:nvSpPr>
          <p:cNvPr id="777" name="Google Shape;777;p109"/>
          <p:cNvSpPr txBox="1"/>
          <p:nvPr/>
        </p:nvSpPr>
        <p:spPr>
          <a:xfrm>
            <a:off x="228600" y="685800"/>
            <a:ext cx="8686800" cy="1816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We have discussed the weakness of short cipher key in DES. Combining this weakness with the key complement weakness, it is clear that DES can be broken using 2</a:t>
            </a:r>
            <a:r>
              <a:rPr lang="en" sz="2800" b="1" i="1" u="none" baseline="30000">
                <a:solidFill>
                  <a:schemeClr val="dk1"/>
                </a:solidFill>
                <a:latin typeface="Times New Roman"/>
                <a:ea typeface="Times New Roman"/>
                <a:cs typeface="Times New Roman"/>
                <a:sym typeface="Times New Roman"/>
              </a:rPr>
              <a:t>55</a:t>
            </a:r>
            <a:r>
              <a:rPr lang="en" sz="2800" b="1" i="1" u="none">
                <a:solidFill>
                  <a:schemeClr val="dk1"/>
                </a:solidFill>
                <a:latin typeface="Times New Roman"/>
                <a:ea typeface="Times New Roman"/>
                <a:cs typeface="Times New Roman"/>
                <a:sym typeface="Times New Roman"/>
              </a:rPr>
              <a:t> encryptions. </a:t>
            </a:r>
            <a:endParaRPr/>
          </a:p>
        </p:txBody>
      </p:sp>
      <p:sp>
        <p:nvSpPr>
          <p:cNvPr id="778" name="Google Shape;778;p109"/>
          <p:cNvSpPr txBox="1"/>
          <p:nvPr/>
        </p:nvSpPr>
        <p:spPr>
          <a:xfrm>
            <a:off x="1143000" y="0"/>
            <a:ext cx="4465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Brute-Force Attack</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10"/>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98</a:t>
            </a:fld>
            <a:endParaRPr/>
          </a:p>
        </p:txBody>
      </p:sp>
      <p:sp>
        <p:nvSpPr>
          <p:cNvPr id="784" name="Google Shape;784;p110"/>
          <p:cNvSpPr txBox="1"/>
          <p:nvPr/>
        </p:nvSpPr>
        <p:spPr>
          <a:xfrm>
            <a:off x="228600" y="685800"/>
            <a:ext cx="8686800" cy="1816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It has been revealed that the designers of DES already knew about this type of attack and designed S-boxes and chose 16 as the number of rounds to make DES specifically resistant to this type of attack. </a:t>
            </a:r>
            <a:endParaRPr/>
          </a:p>
        </p:txBody>
      </p:sp>
      <p:sp>
        <p:nvSpPr>
          <p:cNvPr id="785" name="Google Shape;785;p110"/>
          <p:cNvSpPr txBox="1"/>
          <p:nvPr/>
        </p:nvSpPr>
        <p:spPr>
          <a:xfrm>
            <a:off x="1143000" y="0"/>
            <a:ext cx="5548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Differential Cryptanalysis</a:t>
            </a:r>
            <a:endParaRPr/>
          </a:p>
        </p:txBody>
      </p:sp>
      <p:cxnSp>
        <p:nvCxnSpPr>
          <p:cNvPr id="786" name="Google Shape;786;p110"/>
          <p:cNvCxnSpPr/>
          <p:nvPr/>
        </p:nvCxnSpPr>
        <p:spPr>
          <a:xfrm>
            <a:off x="457200" y="3911203"/>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787" name="Google Shape;787;p110"/>
          <p:cNvSpPr txBox="1"/>
          <p:nvPr/>
        </p:nvSpPr>
        <p:spPr>
          <a:xfrm>
            <a:off x="495300" y="3053953"/>
            <a:ext cx="8077200" cy="1077300"/>
          </a:xfrm>
          <a:prstGeom prst="rect">
            <a:avLst/>
          </a:prstGeom>
          <a:solidFill>
            <a:srgbClr val="99FF3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 sz="3200" b="1" i="0" u="none">
                <a:solidFill>
                  <a:schemeClr val="dk1"/>
                </a:solidFill>
                <a:latin typeface="Times New Roman"/>
                <a:ea typeface="Times New Roman"/>
                <a:cs typeface="Times New Roman"/>
                <a:sym typeface="Times New Roman"/>
              </a:rPr>
              <a:t>We show an example of DES differential cryptanalysis in Appendix 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11"/>
          <p:cNvSpPr txBox="1"/>
          <p:nvPr/>
        </p:nvSpPr>
        <p:spPr>
          <a:xfrm>
            <a:off x="0" y="4800600"/>
            <a:ext cx="19050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lt2"/>
              </a:buClr>
              <a:buSzPts val="1200"/>
              <a:buFont typeface="Arial"/>
              <a:buNone/>
            </a:pPr>
            <a:r>
              <a:rPr lang="en" sz="1200" b="1" i="0" u="none">
                <a:solidFill>
                  <a:schemeClr val="lt2"/>
                </a:solidFill>
                <a:latin typeface="Arial"/>
                <a:ea typeface="Arial"/>
                <a:cs typeface="Arial"/>
                <a:sym typeface="Arial"/>
              </a:rPr>
              <a:t>6.</a:t>
            </a:r>
            <a:fld id="{00000000-1234-1234-1234-123412341234}" type="slidenum">
              <a:rPr lang="en" sz="1200" b="1" i="0" u="none">
                <a:solidFill>
                  <a:schemeClr val="lt2"/>
                </a:solidFill>
                <a:latin typeface="Arial"/>
                <a:ea typeface="Arial"/>
                <a:cs typeface="Arial"/>
                <a:sym typeface="Arial"/>
              </a:rPr>
              <a:t>99</a:t>
            </a:fld>
            <a:endParaRPr/>
          </a:p>
        </p:txBody>
      </p:sp>
      <p:sp>
        <p:nvSpPr>
          <p:cNvPr id="793" name="Google Shape;793;p111"/>
          <p:cNvSpPr txBox="1"/>
          <p:nvPr/>
        </p:nvSpPr>
        <p:spPr>
          <a:xfrm>
            <a:off x="228600" y="628650"/>
            <a:ext cx="8686800" cy="310920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Linear cryptanalysis is newer than differential cryptanalysis. DES is more vulnerable to linear cryptanalysis than to differential cryptanalysis. S-boxes are not very resistant to linear cryptanalysis. It has been shown that DES can be broken using 2</a:t>
            </a:r>
            <a:r>
              <a:rPr lang="en" sz="2800" b="1" i="1" u="none" baseline="30000">
                <a:solidFill>
                  <a:schemeClr val="dk1"/>
                </a:solidFill>
                <a:latin typeface="Times New Roman"/>
                <a:ea typeface="Times New Roman"/>
                <a:cs typeface="Times New Roman"/>
                <a:sym typeface="Times New Roman"/>
              </a:rPr>
              <a:t>43</a:t>
            </a:r>
            <a:r>
              <a:rPr lang="en" sz="2800" b="1" i="1" u="none">
                <a:solidFill>
                  <a:schemeClr val="dk1"/>
                </a:solidFill>
                <a:latin typeface="Times New Roman"/>
                <a:ea typeface="Times New Roman"/>
                <a:cs typeface="Times New Roman"/>
                <a:sym typeface="Times New Roman"/>
              </a:rPr>
              <a:t> pairs of known plaintexts. However, from the practical point of view, finding so many pairs is very unlikely.</a:t>
            </a:r>
            <a:endParaRPr/>
          </a:p>
        </p:txBody>
      </p:sp>
      <p:sp>
        <p:nvSpPr>
          <p:cNvPr id="794" name="Google Shape;794;p111"/>
          <p:cNvSpPr txBox="1"/>
          <p:nvPr/>
        </p:nvSpPr>
        <p:spPr>
          <a:xfrm>
            <a:off x="1143000" y="0"/>
            <a:ext cx="4713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 Linear Cryptanalysis</a:t>
            </a:r>
            <a:endParaRPr/>
          </a:p>
        </p:txBody>
      </p:sp>
      <p:cxnSp>
        <p:nvCxnSpPr>
          <p:cNvPr id="795" name="Google Shape;795;p111"/>
          <p:cNvCxnSpPr/>
          <p:nvPr/>
        </p:nvCxnSpPr>
        <p:spPr>
          <a:xfrm>
            <a:off x="457200" y="46291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796" name="Google Shape;796;p111"/>
          <p:cNvSpPr txBox="1"/>
          <p:nvPr/>
        </p:nvSpPr>
        <p:spPr>
          <a:xfrm>
            <a:off x="495300" y="3771900"/>
            <a:ext cx="8077200" cy="1077300"/>
          </a:xfrm>
          <a:prstGeom prst="rect">
            <a:avLst/>
          </a:prstGeom>
          <a:solidFill>
            <a:srgbClr val="99FF3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 sz="3200" b="1" i="0" u="none">
                <a:solidFill>
                  <a:schemeClr val="dk1"/>
                </a:solidFill>
                <a:latin typeface="Times New Roman"/>
                <a:ea typeface="Times New Roman"/>
                <a:cs typeface="Times New Roman"/>
                <a:sym typeface="Times New Roman"/>
              </a:rPr>
              <a:t>We show an example of DES linear cryptanalysis in Appendix 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6503</Words>
  <Application>Microsoft Office PowerPoint</Application>
  <PresentationFormat>On-screen Show (16:9)</PresentationFormat>
  <Paragraphs>478</Paragraphs>
  <Slides>150</Slides>
  <Notes>150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150</vt:i4>
      </vt:variant>
    </vt:vector>
  </HeadingPairs>
  <TitlesOfParts>
    <vt:vector size="158" baseType="lpstr">
      <vt:lpstr>Arial</vt:lpstr>
      <vt:lpstr>Libre Franklin</vt:lpstr>
      <vt:lpstr>Noto Sans Symbols</vt:lpstr>
      <vt:lpstr>Libre Baskerville</vt:lpstr>
      <vt:lpstr>Calibri</vt:lpstr>
      <vt:lpstr>Times</vt:lpstr>
      <vt:lpstr>Times New Roman</vt:lpstr>
      <vt:lpstr>Simple Light</vt:lpstr>
      <vt:lpstr>Module 2</vt:lpstr>
      <vt:lpstr>Symmetric ciphers</vt:lpstr>
      <vt:lpstr>Block Ciphers</vt:lpstr>
      <vt:lpstr>PowerPoint Presentation</vt:lpstr>
      <vt:lpstr>PowerPoint Presentation</vt:lpstr>
      <vt:lpstr>PowerPoint Presentation</vt:lpstr>
      <vt:lpstr>Substitution or Transposition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S-Boxes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Confusion and Diffusion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Encryption Standard (DES)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Encryption Standard (AES)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AES</vt:lpstr>
      <vt:lpstr>PowerPoint Presentation</vt:lpstr>
      <vt:lpstr>PowerPoint Presentation</vt:lpstr>
      <vt:lpstr>Diffi Hellman key exchange algorithm</vt:lpstr>
      <vt:lpstr>PowerPoint Presentation</vt:lpstr>
      <vt:lpstr>PowerPoint Presentation</vt:lpstr>
      <vt:lpstr>PowerPoint Presentation</vt:lpstr>
      <vt:lpstr>PowerPoint Presentation</vt:lpstr>
      <vt:lpstr>PowerPoint Presentation</vt:lpstr>
      <vt:lpstr>PowerPoint Presentation</vt:lpstr>
      <vt:lpstr>RSA: asymmetric key cryptography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dc:title>
  <cp:lastModifiedBy>Admin</cp:lastModifiedBy>
  <cp:revision>7</cp:revision>
  <dcterms:modified xsi:type="dcterms:W3CDTF">2025-02-06T04:39:32Z</dcterms:modified>
</cp:coreProperties>
</file>